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0" r:id="rId2"/>
    <p:sldId id="391" r:id="rId3"/>
    <p:sldId id="392" r:id="rId4"/>
    <p:sldId id="393" r:id="rId5"/>
    <p:sldId id="394" r:id="rId6"/>
    <p:sldId id="395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422" r:id="rId34"/>
    <p:sldId id="423" r:id="rId35"/>
    <p:sldId id="424" r:id="rId36"/>
    <p:sldId id="425" r:id="rId37"/>
    <p:sldId id="426" r:id="rId38"/>
    <p:sldId id="427" r:id="rId39"/>
    <p:sldId id="428" r:id="rId40"/>
    <p:sldId id="429" r:id="rId41"/>
    <p:sldId id="430" r:id="rId42"/>
    <p:sldId id="431" r:id="rId43"/>
    <p:sldId id="432" r:id="rId44"/>
    <p:sldId id="433" r:id="rId45"/>
    <p:sldId id="434" r:id="rId46"/>
    <p:sldId id="435" r:id="rId47"/>
    <p:sldId id="436" r:id="rId48"/>
    <p:sldId id="437" r:id="rId49"/>
    <p:sldId id="439" r:id="rId50"/>
    <p:sldId id="438" r:id="rId51"/>
    <p:sldId id="440" r:id="rId52"/>
    <p:sldId id="441" r:id="rId53"/>
    <p:sldId id="442" r:id="rId54"/>
    <p:sldId id="443" r:id="rId55"/>
    <p:sldId id="444" r:id="rId56"/>
    <p:sldId id="445" r:id="rId57"/>
    <p:sldId id="446" r:id="rId58"/>
    <p:sldId id="447" r:id="rId59"/>
    <p:sldId id="449" r:id="rId60"/>
    <p:sldId id="450" r:id="rId61"/>
    <p:sldId id="451" r:id="rId62"/>
    <p:sldId id="452" r:id="rId63"/>
    <p:sldId id="453" r:id="rId64"/>
    <p:sldId id="454" r:id="rId65"/>
    <p:sldId id="455" r:id="rId66"/>
    <p:sldId id="456" r:id="rId67"/>
    <p:sldId id="458" r:id="rId68"/>
    <p:sldId id="459" r:id="rId69"/>
    <p:sldId id="460" r:id="rId70"/>
    <p:sldId id="461" r:id="rId71"/>
    <p:sldId id="466" r:id="rId72"/>
    <p:sldId id="467" r:id="rId73"/>
    <p:sldId id="462" r:id="rId74"/>
    <p:sldId id="463" r:id="rId75"/>
    <p:sldId id="464" r:id="rId76"/>
    <p:sldId id="465" r:id="rId77"/>
    <p:sldId id="468" r:id="rId78"/>
    <p:sldId id="469" r:id="rId79"/>
    <p:sldId id="470" r:id="rId80"/>
    <p:sldId id="472" r:id="rId81"/>
    <p:sldId id="473" r:id="rId82"/>
    <p:sldId id="474" r:id="rId83"/>
    <p:sldId id="475" r:id="rId84"/>
    <p:sldId id="476" r:id="rId85"/>
    <p:sldId id="477" r:id="rId86"/>
    <p:sldId id="478" r:id="rId87"/>
    <p:sldId id="479" r:id="rId88"/>
    <p:sldId id="480" r:id="rId89"/>
    <p:sldId id="481" r:id="rId90"/>
    <p:sldId id="482" r:id="rId91"/>
    <p:sldId id="471" r:id="rId92"/>
    <p:sldId id="483" r:id="rId93"/>
    <p:sldId id="484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2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EFCB3-015E-4C74-96A4-94FC06A0C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653CB-788B-48D6-93B2-6455D3C08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C573C-1DD3-48C9-9B7A-7CFCA10E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F560-6C20-4EB5-A4AD-739FEBBF41E0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A8C1B-39C8-4DEE-932F-78CBFEC39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CD995-0779-4BD1-936C-1F7DEC99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A3F08-01F5-427A-9C2F-E2146E975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523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A27D-9120-4E7B-A886-7F5C05DAA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EE64F2-F090-4BE3-A465-8D94495D9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52335-1671-4336-9A6A-B0866BC3E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F560-6C20-4EB5-A4AD-739FEBBF41E0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0CD4B-1457-44C7-B9FA-F66A752AC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97FF4-F26D-41C6-BCE5-C75DB261D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A3F08-01F5-427A-9C2F-E2146E975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57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D6AC47-8428-4534-9159-444E44B5E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A77E6-0861-4117-A318-1358C9974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E7D75-BF39-4D93-933C-2D574056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F560-6C20-4EB5-A4AD-739FEBBF41E0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8D59C-CDC1-4D83-A002-EBA92EEF4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71662-F9F7-4C34-87B1-98850D23C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A3F08-01F5-427A-9C2F-E2146E975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55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FFAF-88BD-4ECB-AE35-F170AF428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78591-ACA4-48C0-9247-57B3B292C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7EB3D-3B5D-48BE-A80D-8672D6A0B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F560-6C20-4EB5-A4AD-739FEBBF41E0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2E74E-E238-4798-8FE8-06AE297F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46164-C10B-42F3-B22C-872199D8D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A3F08-01F5-427A-9C2F-E2146E975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665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A1CD-04E6-436F-B2D6-CE61B8699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1B832-BC59-48FC-813A-B7999DB07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F6784-DDAA-4961-A555-47A5B6FB2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F560-6C20-4EB5-A4AD-739FEBBF41E0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830EA-67FC-4198-9E51-868F5DF89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6C070-8B4B-4059-9101-63C9E9A4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A3F08-01F5-427A-9C2F-E2146E975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524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2F34-53E8-4EA3-B5D5-936E1EC04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F9D9-D470-40E6-9D13-812A723FA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55EF3-445D-436C-88A6-C8C3F75C8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D7C9E-B432-4D47-8F2A-37933C33D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F560-6C20-4EB5-A4AD-739FEBBF41E0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47389-A8A9-483C-9AA2-29DDA17D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5242E-523A-440C-8310-744B394B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A3F08-01F5-427A-9C2F-E2146E975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639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FB6CA-1302-48CC-B887-7AA0D9F6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E212B-0624-4959-8355-1331AEC0A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ECDBE-8D73-4092-A37E-15DC267A5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0BF67-BD68-401A-B013-E65FFF7A3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A28787-1B9A-40FA-84D8-A4906B6590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0DBB7F-9B61-44BF-9654-51E5F847D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F560-6C20-4EB5-A4AD-739FEBBF41E0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44007B-97A6-4655-BB7D-07709D69C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A56AE5-FC79-4BC1-A082-872A6E4D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A3F08-01F5-427A-9C2F-E2146E975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361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673C-DE49-4031-B1F3-B5BD44708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BD1251-2DCE-4701-AE9C-97D5958A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F560-6C20-4EB5-A4AD-739FEBBF41E0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902F8-160F-47EA-AF75-B8DDF5F4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07B15-89A1-4E55-8194-63C34BFB8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A3F08-01F5-427A-9C2F-E2146E975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595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8EC6A-A3A9-412E-B632-BA28FCDFC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F560-6C20-4EB5-A4AD-739FEBBF41E0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240B5-D6A6-463D-AD36-B43C2FD1B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B7F9B-9175-40FF-962C-627986B9C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A3F08-01F5-427A-9C2F-E2146E975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145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29DF-A2ED-43EF-9D22-EFAE32F76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57BA3-8420-43E6-814E-62B749511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E9434-E7A0-4410-8E2C-955C7A6DA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1C89E-54E3-40AC-A241-31538B55C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F560-6C20-4EB5-A4AD-739FEBBF41E0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F8F7D-26B8-4688-AE43-9E8F31564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F0745-A6D8-4FAB-8DB1-46383430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A3F08-01F5-427A-9C2F-E2146E975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31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70DE6-08F0-4220-AC1D-1F62B26D1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C04905-442F-4523-8A9E-4042774DCC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6A3C-F570-479A-917E-884055EF9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68E4D-8712-4A8A-87A1-80ECD018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F560-6C20-4EB5-A4AD-739FEBBF41E0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7FD83-772B-4B9A-802F-CB604CC22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A414E-42E5-42DB-9D06-6638A7659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A3F08-01F5-427A-9C2F-E2146E975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529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9AB0B7-DC5F-4DDF-9364-F1CAAA4B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BD016-60E7-4849-B7DF-779654C67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ADF71-2F49-4A11-8010-8965F0E6E2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5F560-6C20-4EB5-A4AD-739FEBBF41E0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BAC48-C7BD-458D-B5C5-F46DFD08A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B7472-40EA-468C-AA74-3A9BF05DF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A3F08-01F5-427A-9C2F-E2146E975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0348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device.io/#compare-devices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F5673-8731-458D-86E0-D4577BEF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Page : Package Page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D138-C860-405E-86A9-DB3C17119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folder as packages</a:t>
            </a:r>
          </a:p>
          <a:p>
            <a:r>
              <a:rPr lang="en-US" dirty="0"/>
              <a:t>In packages folder create index.html</a:t>
            </a:r>
          </a:p>
          <a:p>
            <a:r>
              <a:rPr lang="en-US" dirty="0"/>
              <a:t>Copy the entire code from our main index.html into packages index.html file.</a:t>
            </a:r>
          </a:p>
          <a:p>
            <a:r>
              <a:rPr lang="en-US" dirty="0"/>
              <a:t>Delete all 3 section from main tag from packages index.html file.</a:t>
            </a:r>
          </a:p>
          <a:p>
            <a:r>
              <a:rPr lang="en-US" dirty="0"/>
              <a:t>Change the file path in menu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2009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E0CE5-5D66-45E6-A518-933048BD3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Package page : task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7442-4E9C-45CE-826A-CC0BD07CE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3548"/>
            <a:ext cx="10515600" cy="4351338"/>
          </a:xfrm>
        </p:spPr>
        <p:txBody>
          <a:bodyPr/>
          <a:lstStyle/>
          <a:p>
            <a:r>
              <a:rPr lang="en-US" dirty="0"/>
              <a:t>Fix the hover over effect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8F10F-F5E5-48CF-8184-4A2492E8A341}"/>
              </a:ext>
            </a:extLst>
          </p:cNvPr>
          <p:cNvSpPr txBox="1"/>
          <p:nvPr/>
        </p:nvSpPr>
        <p:spPr>
          <a:xfrm>
            <a:off x="838200" y="3632391"/>
            <a:ext cx="4628626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package:hover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package:active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box-shadow: 2px 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2px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 4px 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rgba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(0,0,0,0.5);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border-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: #ff5454 !important;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5763D-2E3D-44EF-9E72-74563B9D7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260" y="1823548"/>
            <a:ext cx="6222663" cy="5032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D36145-72AA-4624-8104-4CB21EDA2E9E}"/>
              </a:ext>
            </a:extLst>
          </p:cNvPr>
          <p:cNvSpPr txBox="1"/>
          <p:nvPr/>
        </p:nvSpPr>
        <p:spPr>
          <a:xfrm>
            <a:off x="838200" y="2474893"/>
            <a:ext cx="4628626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effectLst/>
                <a:latin typeface="Consolas" panose="020B0609020204030204" pitchFamily="49" charset="0"/>
              </a:rPr>
              <a:t>#free:hover,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#free:active{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   border-left: 4px solid #0e4f1f; 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77078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198E-A791-42B4-A720-352FBCC8A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Giving Final Touches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1AA43-832D-4570-8D60-92C6B3C47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Center align the plans on home page </a:t>
            </a:r>
          </a:p>
          <a:p>
            <a:pPr lvl="1"/>
            <a:r>
              <a:rPr lang="en-US" dirty="0" err="1"/>
              <a:t>Assing</a:t>
            </a:r>
            <a:r>
              <a:rPr lang="en-US" dirty="0"/>
              <a:t> </a:t>
            </a:r>
            <a:r>
              <a:rPr lang="en-US" dirty="0" err="1"/>
              <a:t>plan__list</a:t>
            </a:r>
            <a:r>
              <a:rPr lang="en-US" dirty="0"/>
              <a:t> class to the div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AB5DA-CCBB-4744-9BEE-DCDD01D4971C}"/>
              </a:ext>
            </a:extLst>
          </p:cNvPr>
          <p:cNvSpPr txBox="1"/>
          <p:nvPr/>
        </p:nvSpPr>
        <p:spPr>
          <a:xfrm>
            <a:off x="838200" y="2952492"/>
            <a:ext cx="2522989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plan__list</a:t>
            </a:r>
            <a:endParaRPr lang="en-IN" sz="1400" b="0" dirty="0"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text-align: 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center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margin: auto;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77745-13D6-44CA-9DFC-B3552C59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880" y="2952492"/>
            <a:ext cx="5682085" cy="37624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17724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A135-D832-41E7-83AF-0AE2AE26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Page 1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B4CE9-3497-4E83-B8C3-912674596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8593"/>
            <a:ext cx="7542521" cy="52994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82710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8748D-2266-4AFA-B323-71D18042C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Page 2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7A1B9C9-CAA7-4B8C-9275-707EF558E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430442" cy="435133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44535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637BF2-70AF-4F6D-98CA-6168FD1B2E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Positioning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364296-7BD6-42CE-8CDC-71AB5F0641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change the position of elements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424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DB90-FCFF-4594-BB52-DB6FD3E6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A48F9-59AD-406F-8AF2-90E0144EB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the “Position” property</a:t>
            </a:r>
          </a:p>
          <a:p>
            <a:r>
              <a:rPr lang="en-US" dirty="0"/>
              <a:t>Fixed Navigation bar with “</a:t>
            </a:r>
            <a:r>
              <a:rPr lang="en-US" dirty="0" err="1"/>
              <a:t>fixd</a:t>
            </a:r>
            <a:r>
              <a:rPr lang="en-US" dirty="0"/>
              <a:t>”</a:t>
            </a:r>
          </a:p>
          <a:p>
            <a:r>
              <a:rPr lang="en-US" dirty="0"/>
              <a:t>Positioning Element with “z-index”</a:t>
            </a:r>
          </a:p>
          <a:p>
            <a:r>
              <a:rPr lang="en-US" dirty="0"/>
              <a:t>Using “absolute” and “relative” stand alone and combined</a:t>
            </a:r>
          </a:p>
          <a:p>
            <a:r>
              <a:rPr lang="en-US" dirty="0"/>
              <a:t>“sticky” positioning</a:t>
            </a:r>
          </a:p>
          <a:p>
            <a:r>
              <a:rPr lang="en-US" dirty="0"/>
              <a:t>The “Stacking Context”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090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6360-CE81-4967-A255-DBF947DD9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Positioning will improve our website - Goal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F98FC-AD72-4D87-9C66-7FADB88AE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  <a:p>
            <a:pPr lvl="1"/>
            <a:r>
              <a:rPr lang="en-US" dirty="0"/>
              <a:t>Add Fix navigation bar</a:t>
            </a:r>
          </a:p>
          <a:p>
            <a:pPr lvl="1"/>
            <a:r>
              <a:rPr lang="en-US" dirty="0"/>
              <a:t>Position the text on image properly</a:t>
            </a:r>
          </a:p>
          <a:p>
            <a:r>
              <a:rPr lang="en-IN" dirty="0"/>
              <a:t>Packages Page</a:t>
            </a:r>
          </a:p>
          <a:p>
            <a:pPr lvl="1"/>
            <a:r>
              <a:rPr lang="en-IN" dirty="0"/>
              <a:t>Add Background Image</a:t>
            </a:r>
          </a:p>
          <a:p>
            <a:pPr lvl="1"/>
            <a:r>
              <a:rPr lang="en-IN" dirty="0"/>
              <a:t>Improve the design the Plus Plan – Add a badge</a:t>
            </a:r>
          </a:p>
        </p:txBody>
      </p:sp>
    </p:spTree>
    <p:extLst>
      <p:ext uri="{BB962C8B-B14F-4D97-AF65-F5344CB8AC3E}">
        <p14:creationId xmlns:p14="http://schemas.microsoft.com/office/powerpoint/2010/main" val="3043530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7641B-025E-448B-AC89-5F293461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Positioning will improve our website - Goal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CD034-A893-44B9-9954-76AB7465C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1226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E60E-E78E-4A9A-98F9-3EF574AF6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Positioning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67EFF0-8859-4C04-9B59-3F49213E9EEE}"/>
              </a:ext>
            </a:extLst>
          </p:cNvPr>
          <p:cNvSpPr/>
          <p:nvPr/>
        </p:nvSpPr>
        <p:spPr>
          <a:xfrm>
            <a:off x="838200" y="2206305"/>
            <a:ext cx="4723701" cy="40434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BC07F-D405-426B-8EB2-18C8385C892E}"/>
              </a:ext>
            </a:extLst>
          </p:cNvPr>
          <p:cNvSpPr/>
          <p:nvPr/>
        </p:nvSpPr>
        <p:spPr>
          <a:xfrm>
            <a:off x="1283516" y="2676088"/>
            <a:ext cx="3808601" cy="3254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F171D2-995C-4D7D-A35A-6602222C24D8}"/>
              </a:ext>
            </a:extLst>
          </p:cNvPr>
          <p:cNvSpPr/>
          <p:nvPr/>
        </p:nvSpPr>
        <p:spPr>
          <a:xfrm>
            <a:off x="1489045" y="3047300"/>
            <a:ext cx="3343014" cy="76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C0F8FE-42C0-42AB-A231-E2A2DF02DCF1}"/>
              </a:ext>
            </a:extLst>
          </p:cNvPr>
          <p:cNvSpPr/>
          <p:nvPr/>
        </p:nvSpPr>
        <p:spPr>
          <a:xfrm>
            <a:off x="1489045" y="3942825"/>
            <a:ext cx="3343014" cy="76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B9200B-39E3-424C-809D-E2773DB0F23A}"/>
              </a:ext>
            </a:extLst>
          </p:cNvPr>
          <p:cNvSpPr/>
          <p:nvPr/>
        </p:nvSpPr>
        <p:spPr>
          <a:xfrm>
            <a:off x="1482402" y="4829961"/>
            <a:ext cx="3343014" cy="76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B6F6D-20D0-43FD-A349-FB571B969C62}"/>
              </a:ext>
            </a:extLst>
          </p:cNvPr>
          <p:cNvSpPr txBox="1"/>
          <p:nvPr/>
        </p:nvSpPr>
        <p:spPr>
          <a:xfrm>
            <a:off x="858816" y="2233614"/>
            <a:ext cx="84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&lt;html&gt;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07E9A7-DCDB-449F-8EBA-092F4F8712B1}"/>
              </a:ext>
            </a:extLst>
          </p:cNvPr>
          <p:cNvSpPr txBox="1"/>
          <p:nvPr/>
        </p:nvSpPr>
        <p:spPr>
          <a:xfrm>
            <a:off x="1470875" y="2661344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&lt;body&gt;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BC81E5-9269-40BE-B0CB-458485F16D8F}"/>
              </a:ext>
            </a:extLst>
          </p:cNvPr>
          <p:cNvCxnSpPr/>
          <p:nvPr/>
        </p:nvCxnSpPr>
        <p:spPr>
          <a:xfrm>
            <a:off x="654341" y="2206305"/>
            <a:ext cx="0" cy="40434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6623399-4C20-41DE-ABD7-99E4CE0FE384}"/>
              </a:ext>
            </a:extLst>
          </p:cNvPr>
          <p:cNvSpPr txBox="1"/>
          <p:nvPr/>
        </p:nvSpPr>
        <p:spPr>
          <a:xfrm rot="16200000">
            <a:off x="-313854" y="4229065"/>
            <a:ext cx="166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Document Flow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2A10DF-E53F-4E2C-9D7F-59FF3988F0CE}"/>
              </a:ext>
            </a:extLst>
          </p:cNvPr>
          <p:cNvSpPr/>
          <p:nvPr/>
        </p:nvSpPr>
        <p:spPr>
          <a:xfrm>
            <a:off x="6509857" y="2206305"/>
            <a:ext cx="2080470" cy="39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Position: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FCC5A4-9852-49D5-8F8D-18C0A74AE6C8}"/>
              </a:ext>
            </a:extLst>
          </p:cNvPr>
          <p:cNvSpPr/>
          <p:nvPr/>
        </p:nvSpPr>
        <p:spPr>
          <a:xfrm>
            <a:off x="6506719" y="2690482"/>
            <a:ext cx="2080470" cy="396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static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EABD406-FE80-42D1-BBDD-768FA1A5D256}"/>
              </a:ext>
            </a:extLst>
          </p:cNvPr>
          <p:cNvSpPr/>
          <p:nvPr/>
        </p:nvSpPr>
        <p:spPr>
          <a:xfrm>
            <a:off x="8870299" y="2758016"/>
            <a:ext cx="352338" cy="245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E35B75-D980-4FB1-B750-8E77E625A3BF}"/>
              </a:ext>
            </a:extLst>
          </p:cNvPr>
          <p:cNvSpPr txBox="1"/>
          <p:nvPr/>
        </p:nvSpPr>
        <p:spPr>
          <a:xfrm>
            <a:off x="9340083" y="2687016"/>
            <a:ext cx="86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Default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6FA940-95E7-4D5A-B7A8-D129990F892D}"/>
              </a:ext>
            </a:extLst>
          </p:cNvPr>
          <p:cNvSpPr/>
          <p:nvPr/>
        </p:nvSpPr>
        <p:spPr>
          <a:xfrm>
            <a:off x="6506719" y="3246873"/>
            <a:ext cx="2080470" cy="396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absolute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EE157F-EB23-40A1-A080-F549AF107733}"/>
              </a:ext>
            </a:extLst>
          </p:cNvPr>
          <p:cNvSpPr/>
          <p:nvPr/>
        </p:nvSpPr>
        <p:spPr>
          <a:xfrm>
            <a:off x="6506719" y="3751608"/>
            <a:ext cx="2080470" cy="396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relative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4B34C9-1639-4072-9BF3-EF2D06EAABD9}"/>
              </a:ext>
            </a:extLst>
          </p:cNvPr>
          <p:cNvSpPr/>
          <p:nvPr/>
        </p:nvSpPr>
        <p:spPr>
          <a:xfrm>
            <a:off x="6506719" y="4255055"/>
            <a:ext cx="2080470" cy="396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BC2342-5256-434B-9780-4CA720B504C1}"/>
              </a:ext>
            </a:extLst>
          </p:cNvPr>
          <p:cNvSpPr/>
          <p:nvPr/>
        </p:nvSpPr>
        <p:spPr>
          <a:xfrm>
            <a:off x="6506719" y="4785660"/>
            <a:ext cx="2080470" cy="396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sticky</a:t>
            </a:r>
          </a:p>
        </p:txBody>
      </p:sp>
    </p:spTree>
    <p:extLst>
      <p:ext uri="{BB962C8B-B14F-4D97-AF65-F5344CB8AC3E}">
        <p14:creationId xmlns:p14="http://schemas.microsoft.com/office/powerpoint/2010/main" val="29829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691 -0.1203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-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0.01419 -0.1803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10" grpId="0"/>
      <p:bldP spid="11" grpId="0"/>
      <p:bldP spid="17" grpId="0"/>
      <p:bldP spid="18" grpId="0" animBg="1"/>
      <p:bldP spid="19" grpId="0" animBg="1"/>
      <p:bldP spid="20" grpId="0" animBg="1"/>
      <p:bldP spid="21" grpId="0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48B1-EB28-4380-984A-CEC0CC1D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Positioning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F44FC8-5515-4651-9B54-D1F15A996543}"/>
              </a:ext>
            </a:extLst>
          </p:cNvPr>
          <p:cNvSpPr/>
          <p:nvPr/>
        </p:nvSpPr>
        <p:spPr>
          <a:xfrm>
            <a:off x="4405265" y="2142930"/>
            <a:ext cx="4723701" cy="40434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0C23E4-08B9-49E1-997A-905A808FF7EB}"/>
              </a:ext>
            </a:extLst>
          </p:cNvPr>
          <p:cNvSpPr/>
          <p:nvPr/>
        </p:nvSpPr>
        <p:spPr>
          <a:xfrm>
            <a:off x="4850581" y="2612713"/>
            <a:ext cx="3808601" cy="3254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9CE8FA-FF41-433F-A624-9625704DCACB}"/>
              </a:ext>
            </a:extLst>
          </p:cNvPr>
          <p:cNvSpPr/>
          <p:nvPr/>
        </p:nvSpPr>
        <p:spPr>
          <a:xfrm>
            <a:off x="5056110" y="2983925"/>
            <a:ext cx="3343014" cy="76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0AE915-5E9A-4521-88DB-20750CA0E869}"/>
              </a:ext>
            </a:extLst>
          </p:cNvPr>
          <p:cNvSpPr/>
          <p:nvPr/>
        </p:nvSpPr>
        <p:spPr>
          <a:xfrm>
            <a:off x="5056110" y="3879450"/>
            <a:ext cx="3343014" cy="76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5221A4-1F6E-44ED-A3E3-66B0F4118F8E}"/>
              </a:ext>
            </a:extLst>
          </p:cNvPr>
          <p:cNvSpPr/>
          <p:nvPr/>
        </p:nvSpPr>
        <p:spPr>
          <a:xfrm>
            <a:off x="5049467" y="4766586"/>
            <a:ext cx="3343014" cy="76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3010E-3183-4013-877D-2ED89EB58A12}"/>
              </a:ext>
            </a:extLst>
          </p:cNvPr>
          <p:cNvSpPr txBox="1"/>
          <p:nvPr/>
        </p:nvSpPr>
        <p:spPr>
          <a:xfrm>
            <a:off x="4425881" y="2170239"/>
            <a:ext cx="84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&lt;html&gt;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665F1-4F24-4A44-BC42-71B461B39972}"/>
              </a:ext>
            </a:extLst>
          </p:cNvPr>
          <p:cNvSpPr txBox="1"/>
          <p:nvPr/>
        </p:nvSpPr>
        <p:spPr>
          <a:xfrm>
            <a:off x="5037940" y="259796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&lt;body&gt;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395538-CA1B-410D-9D1D-A936617057AC}"/>
              </a:ext>
            </a:extLst>
          </p:cNvPr>
          <p:cNvSpPr/>
          <p:nvPr/>
        </p:nvSpPr>
        <p:spPr>
          <a:xfrm>
            <a:off x="1525553" y="3268300"/>
            <a:ext cx="968721" cy="611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div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0259231-9ACD-4B59-BC12-88C252DF9FAE}"/>
              </a:ext>
            </a:extLst>
          </p:cNvPr>
          <p:cNvSpPr/>
          <p:nvPr/>
        </p:nvSpPr>
        <p:spPr>
          <a:xfrm>
            <a:off x="1733781" y="4164676"/>
            <a:ext cx="552262" cy="4781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CA039DE-5BB9-45D1-96E0-BBA9EBE876CE}"/>
              </a:ext>
            </a:extLst>
          </p:cNvPr>
          <p:cNvSpPr/>
          <p:nvPr/>
        </p:nvSpPr>
        <p:spPr>
          <a:xfrm rot="16200000">
            <a:off x="2771947" y="3334788"/>
            <a:ext cx="552262" cy="4781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619FD00A-00B6-431C-9772-E3ADE1B78730}"/>
              </a:ext>
            </a:extLst>
          </p:cNvPr>
          <p:cNvSpPr/>
          <p:nvPr/>
        </p:nvSpPr>
        <p:spPr>
          <a:xfrm rot="10800000">
            <a:off x="1733781" y="2504900"/>
            <a:ext cx="552262" cy="4781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18BABBC-0A3E-4543-9B7A-CF9F00F8848E}"/>
              </a:ext>
            </a:extLst>
          </p:cNvPr>
          <p:cNvSpPr/>
          <p:nvPr/>
        </p:nvSpPr>
        <p:spPr>
          <a:xfrm rot="5400000">
            <a:off x="693422" y="3334788"/>
            <a:ext cx="552262" cy="4781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D27A2-7437-4B11-BC60-43CFB1FF04D5}"/>
              </a:ext>
            </a:extLst>
          </p:cNvPr>
          <p:cNvSpPr txBox="1"/>
          <p:nvPr/>
        </p:nvSpPr>
        <p:spPr>
          <a:xfrm>
            <a:off x="3420793" y="3389208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7A19F2-DA57-4160-AD3F-DAA830E6D6A1}"/>
              </a:ext>
            </a:extLst>
          </p:cNvPr>
          <p:cNvSpPr txBox="1"/>
          <p:nvPr/>
        </p:nvSpPr>
        <p:spPr>
          <a:xfrm>
            <a:off x="1733780" y="1975912"/>
            <a:ext cx="50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B14458-ECD6-4E9F-8F5C-3CC0BA651046}"/>
              </a:ext>
            </a:extLst>
          </p:cNvPr>
          <p:cNvSpPr txBox="1"/>
          <p:nvPr/>
        </p:nvSpPr>
        <p:spPr>
          <a:xfrm>
            <a:off x="57742" y="3377993"/>
            <a:ext cx="49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left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4DB99D-5268-4876-8A20-2CCD76ACE530}"/>
              </a:ext>
            </a:extLst>
          </p:cNvPr>
          <p:cNvSpPr txBox="1"/>
          <p:nvPr/>
        </p:nvSpPr>
        <p:spPr>
          <a:xfrm>
            <a:off x="1698223" y="4802506"/>
            <a:ext cx="882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bottom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126F58-B3BC-404D-8A95-98CC7922D5E6}"/>
              </a:ext>
            </a:extLst>
          </p:cNvPr>
          <p:cNvSpPr/>
          <p:nvPr/>
        </p:nvSpPr>
        <p:spPr>
          <a:xfrm>
            <a:off x="730466" y="5867642"/>
            <a:ext cx="2690327" cy="5522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Document Flow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FB8B2A-60CD-4654-8634-BC3D3995A34D}"/>
              </a:ext>
            </a:extLst>
          </p:cNvPr>
          <p:cNvSpPr/>
          <p:nvPr/>
        </p:nvSpPr>
        <p:spPr>
          <a:xfrm>
            <a:off x="9437512" y="5768679"/>
            <a:ext cx="2690327" cy="5522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Positioning Context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A4B773-2E6B-4331-B3CA-6F6A25C7E9F7}"/>
              </a:ext>
            </a:extLst>
          </p:cNvPr>
          <p:cNvSpPr/>
          <p:nvPr/>
        </p:nvSpPr>
        <p:spPr>
          <a:xfrm>
            <a:off x="9958812" y="2504900"/>
            <a:ext cx="1647731" cy="478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534428-49F8-4F1C-A69F-502F81D40E9C}"/>
              </a:ext>
            </a:extLst>
          </p:cNvPr>
          <p:cNvSpPr/>
          <p:nvPr/>
        </p:nvSpPr>
        <p:spPr>
          <a:xfrm>
            <a:off x="9958812" y="3084484"/>
            <a:ext cx="1647731" cy="478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viewport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5E4842-6466-41F2-8F3A-0009B24D6DBE}"/>
              </a:ext>
            </a:extLst>
          </p:cNvPr>
          <p:cNvSpPr/>
          <p:nvPr/>
        </p:nvSpPr>
        <p:spPr>
          <a:xfrm>
            <a:off x="9958811" y="3686501"/>
            <a:ext cx="1647731" cy="478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&lt;html&gt;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2E7722-7970-4383-8E78-21DF58F6D638}"/>
              </a:ext>
            </a:extLst>
          </p:cNvPr>
          <p:cNvSpPr/>
          <p:nvPr/>
        </p:nvSpPr>
        <p:spPr>
          <a:xfrm>
            <a:off x="9962595" y="4274855"/>
            <a:ext cx="1647731" cy="478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&lt;body&gt;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6B1506-5F5D-44CE-9EE3-E5F980D03CBE}"/>
              </a:ext>
            </a:extLst>
          </p:cNvPr>
          <p:cNvSpPr/>
          <p:nvPr/>
        </p:nvSpPr>
        <p:spPr>
          <a:xfrm>
            <a:off x="9958811" y="4854439"/>
            <a:ext cx="1647731" cy="478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&lt;..&gt;</a:t>
            </a:r>
          </a:p>
        </p:txBody>
      </p:sp>
    </p:spTree>
    <p:extLst>
      <p:ext uri="{BB962C8B-B14F-4D97-AF65-F5344CB8AC3E}">
        <p14:creationId xmlns:p14="http://schemas.microsoft.com/office/powerpoint/2010/main" val="91156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995F-8010-4175-BAF9-5259C0C3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Page : Package Page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6F1FB-FF95-4A0B-A531-E1339FC51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CSS for package page</a:t>
            </a:r>
          </a:p>
          <a:p>
            <a:pPr lvl="1"/>
            <a:r>
              <a:rPr lang="en-US" dirty="0"/>
              <a:t>Package page shares the header and footer styles with main.css </a:t>
            </a:r>
          </a:p>
          <a:p>
            <a:pPr lvl="1"/>
            <a:r>
              <a:rPr lang="en-US" dirty="0"/>
              <a:t>Create new </a:t>
            </a:r>
            <a:r>
              <a:rPr lang="en-US" dirty="0" err="1"/>
              <a:t>css</a:t>
            </a:r>
            <a:r>
              <a:rPr lang="en-US" dirty="0"/>
              <a:t> file next to main.css as shared.css</a:t>
            </a:r>
          </a:p>
          <a:p>
            <a:pPr lvl="1"/>
            <a:r>
              <a:rPr lang="en-US" dirty="0"/>
              <a:t>Cut the header , footer , button  and navigation code and paste in shared.css</a:t>
            </a:r>
          </a:p>
          <a:p>
            <a:pPr lvl="1"/>
            <a:r>
              <a:rPr lang="en-US" dirty="0"/>
              <a:t>Import shared.css in main index.html file and in package index.html file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7071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73C11-E227-452E-B4C9-A33543C8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Example – Startup project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BB19F-BD2D-475A-AB9E-2D055BF61D0C}"/>
              </a:ext>
            </a:extLst>
          </p:cNvPr>
          <p:cNvSpPr txBox="1"/>
          <p:nvPr/>
        </p:nvSpPr>
        <p:spPr>
          <a:xfrm>
            <a:off x="838199" y="2151197"/>
            <a:ext cx="7977027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effectLst/>
                <a:latin typeface="Consolas" panose="020B0609020204030204" pitchFamily="49" charset="0"/>
              </a:rPr>
              <a:t>&lt;!DOCTYPE html&gt;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&lt;html lang="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en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&lt;head&gt;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    &lt;meta charset="UTF-8"&gt;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    &lt;meta http-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equiv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="X-UA-Compatible" content="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ie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=edge"&gt;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    &lt;link 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rel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="stylesheet" 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="main.css"&gt;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    &lt;title&gt;Position&lt;/title&gt;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&lt;/head&gt;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&lt;body&gt;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    &lt;div class="parent"&gt;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        &lt;div class="child-1"&gt;Navigation Bar&lt;/div&gt;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        &lt;div class="child-2"&gt;Background Image&lt;/div&gt;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        &lt;div class="child-3"&gt;Features&lt;/div&gt;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    &lt;/div&gt;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&lt;/body&gt;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82344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D19DE-CA76-4E64-86FC-70B304246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Example – Startup project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3B73C-93B9-4E01-B682-E295FB84C5B1}"/>
              </a:ext>
            </a:extLst>
          </p:cNvPr>
          <p:cNvSpPr txBox="1"/>
          <p:nvPr/>
        </p:nvSpPr>
        <p:spPr>
          <a:xfrm>
            <a:off x="838200" y="2071022"/>
            <a:ext cx="3168721" cy="33239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effectLst/>
                <a:latin typeface="Consolas" panose="020B0609020204030204" pitchFamily="49" charset="0"/>
              </a:rPr>
              <a:t>html {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background: #b3b3b3;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padding: 15px;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border: 5px solid white;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margin: 15px;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height: 2000px;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effectLst/>
                <a:latin typeface="Consolas" panose="020B0609020204030204" pitchFamily="49" charset="0"/>
              </a:rPr>
              <a:t>body {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background: #fa923f;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padding: 20px;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border: 5px solid black;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margin: 0;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069B6-0E04-4A7B-890D-33B7C4E2FF77}"/>
              </a:ext>
            </a:extLst>
          </p:cNvPr>
          <p:cNvSpPr txBox="1"/>
          <p:nvPr/>
        </p:nvSpPr>
        <p:spPr>
          <a:xfrm>
            <a:off x="5319445" y="2071022"/>
            <a:ext cx="3680717" cy="31085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effectLst/>
                <a:latin typeface="Consolas" panose="020B0609020204030204" pitchFamily="49" charset="0"/>
              </a:rPr>
              <a:t>.parent {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background: white;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padding: 20px;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border: 5px solid black;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margin: 0;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.parent div {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background: 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rgb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(105, 105, 109);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padding: 10px;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border: 5px solid black;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margin: 10px;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2493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EE79-DF19-4336-B2B8-88A8983C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Example – Startup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30E6F3-C151-4A73-A4C2-DEC713AD1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68"/>
          <a:stretch/>
        </p:blipFill>
        <p:spPr>
          <a:xfrm>
            <a:off x="1365118" y="1763980"/>
            <a:ext cx="9669328" cy="435133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26050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1536-2B6B-4E85-87C8-BDEAA3DF1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Applying positioning property : fixed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EBC0D-3674-4B29-BD25-B824581E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Change the position property of first dive (child-1) to fixed.</a:t>
            </a:r>
          </a:p>
          <a:p>
            <a:r>
              <a:rPr lang="en-IN" dirty="0"/>
              <a:t>Change the width of child-1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70F25-D4DB-43CE-92AB-8FD8BF8F633F}"/>
              </a:ext>
            </a:extLst>
          </p:cNvPr>
          <p:cNvSpPr txBox="1"/>
          <p:nvPr/>
        </p:nvSpPr>
        <p:spPr>
          <a:xfrm>
            <a:off x="838200" y="3134692"/>
            <a:ext cx="2141306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effectLst/>
                <a:latin typeface="Consolas" panose="020B0609020204030204" pitchFamily="49" charset="0"/>
              </a:rPr>
              <a:t>.parent .child-1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 position: fixed;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 width: 400px;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C4BCD9-BBF7-43FD-8F74-89A9B2421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738" y="3134692"/>
            <a:ext cx="8764223" cy="30103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2365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B491-1A70-4B42-9C7F-000835BC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Applying positioning property : top, bottom etc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1969E-2ABE-4DE2-B904-78EB68169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position property make div to be appear like a navigation bar.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CEDA5-70ED-4FA0-BD87-17B772C38B81}"/>
              </a:ext>
            </a:extLst>
          </p:cNvPr>
          <p:cNvSpPr txBox="1"/>
          <p:nvPr/>
        </p:nvSpPr>
        <p:spPr>
          <a:xfrm>
            <a:off x="838200" y="2401099"/>
            <a:ext cx="2961526" cy="22467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effectLst/>
                <a:latin typeface="Consolas" panose="020B0609020204030204" pitchFamily="49" charset="0"/>
              </a:rPr>
              <a:t>.parent .child-1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 position: fixed;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 width: 400px;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 top: 0px;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 left:0px;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 margin: 0;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 width :100%;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 box-sizing: border-box;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B25EE-3B12-4FAF-9177-76C5D6F22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026" y="2401099"/>
            <a:ext cx="79688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88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BBE74-5528-46B5-A0ED-3BB128F4B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Fixed Navigation Bar In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DBCFB5-4CFD-45C8-A375-2D1A3419EE3D}"/>
              </a:ext>
            </a:extLst>
          </p:cNvPr>
          <p:cNvSpPr txBox="1"/>
          <p:nvPr/>
        </p:nvSpPr>
        <p:spPr>
          <a:xfrm>
            <a:off x="838200" y="1876311"/>
            <a:ext cx="2550560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effectLst/>
                <a:latin typeface="Consolas" panose="020B0609020204030204" pitchFamily="49" charset="0"/>
              </a:rPr>
              <a:t>.main-header {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   background: #2ddf5c;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   padding: 8px 16px;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   position: fixed;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C649AC-EEED-49D2-A7FD-A8AE007FB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823" y="1876311"/>
            <a:ext cx="4708161" cy="48497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121D0A-EBCD-4F83-AB76-EE0E0E62C6EE}"/>
              </a:ext>
            </a:extLst>
          </p:cNvPr>
          <p:cNvSpPr/>
          <p:nvPr/>
        </p:nvSpPr>
        <p:spPr>
          <a:xfrm>
            <a:off x="1253447" y="2784297"/>
            <a:ext cx="1705510" cy="236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496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85786-BC3C-48FF-8194-FF293A09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7FE37-2F0A-41F6-9CDB-E94BF7552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a Background Image Using Position Property</a:t>
            </a:r>
          </a:p>
          <a:p>
            <a:r>
              <a:rPr lang="en-IN" dirty="0"/>
              <a:t>Add new div with class = “background” after body tag.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75DD8-3A76-4B91-88AB-F5E727255B6D}"/>
              </a:ext>
            </a:extLst>
          </p:cNvPr>
          <p:cNvSpPr txBox="1"/>
          <p:nvPr/>
        </p:nvSpPr>
        <p:spPr>
          <a:xfrm>
            <a:off x="838200" y="2803407"/>
            <a:ext cx="6978722" cy="17543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.background {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   background: 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effectLst/>
                <a:latin typeface="Consolas" panose="020B0609020204030204" pitchFamily="49" charset="0"/>
              </a:rPr>
              <a:t>("../images/plans-background.jpg");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   height: 100%; 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   position: fixed;   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ABA0EE-2C74-406E-8D6C-145A3FF1C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952" y="3680570"/>
            <a:ext cx="6096000" cy="281230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06842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AF7DA0-B491-4A6A-ADF8-5381C2C8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14C72-2614-4E0D-9866-2D187A1B1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a Background Image Using Position Property : Z - 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5FDC0-2952-4816-8F16-8BF213599A02}"/>
              </a:ext>
            </a:extLst>
          </p:cNvPr>
          <p:cNvSpPr txBox="1"/>
          <p:nvPr/>
        </p:nvSpPr>
        <p:spPr>
          <a:xfrm>
            <a:off x="838200" y="2375451"/>
            <a:ext cx="6097712" cy="160043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effectLst/>
                <a:latin typeface="Consolas" panose="020B0609020204030204" pitchFamily="49" charset="0"/>
              </a:rPr>
              <a:t>.background {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   background: 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url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("../images/plans-background.jpg");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   height: 100%; 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   position: fixed;   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   z-index: -1;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2EA7C-03BD-488B-B194-C3FEF4C4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104" y="2985868"/>
            <a:ext cx="8156895" cy="375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9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A688-D1AC-4D64-BEAA-D8BB7EEE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B7A22-7BDC-4AF8-9E19-6694F5C55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RECOMMENDED badge for first plan.</a:t>
            </a:r>
          </a:p>
          <a:p>
            <a:pPr lvl="1"/>
            <a:r>
              <a:rPr lang="en-US" dirty="0"/>
              <a:t>Add new h1 element with class = </a:t>
            </a:r>
            <a:r>
              <a:rPr lang="en-US" dirty="0" err="1"/>
              <a:t>package__badge</a:t>
            </a:r>
            <a:endParaRPr lang="en-US" dirty="0"/>
          </a:p>
          <a:p>
            <a:pPr lvl="1"/>
            <a:r>
              <a:rPr lang="en-US" dirty="0"/>
              <a:t>Set the position: fixed in CSS file. (RECOMMENDED text will be taken out from document flow).</a:t>
            </a:r>
          </a:p>
          <a:p>
            <a:pPr lvl="1"/>
            <a:r>
              <a:rPr lang="en-US" dirty="0"/>
              <a:t>Try to position the RECOMMENDED text on right side top of out plan.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9753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8C6BE-6212-40DF-AEA1-985358FA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AF2017-9149-46DA-9DB9-FA1BF0507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text position is fix and it is related to viewport which is a problem to design.  </a:t>
            </a:r>
          </a:p>
          <a:p>
            <a:r>
              <a:rPr lang="en-US" dirty="0"/>
              <a:t>Try other value of position property to get closer or easy solution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9562F-8CD2-439B-8C2F-14D8536D2183}"/>
              </a:ext>
            </a:extLst>
          </p:cNvPr>
          <p:cNvSpPr txBox="1"/>
          <p:nvPr/>
        </p:nvSpPr>
        <p:spPr>
          <a:xfrm>
            <a:off x="896923" y="3331321"/>
            <a:ext cx="2262930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package__badge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position: fixed;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top: 50px;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right: 300px;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216B99-D243-4C5F-B4CA-7255AC453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263" y="3331321"/>
            <a:ext cx="3530606" cy="35266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FEA454-E79C-420C-B0F4-DE3E197EF501}"/>
              </a:ext>
            </a:extLst>
          </p:cNvPr>
          <p:cNvSpPr/>
          <p:nvPr/>
        </p:nvSpPr>
        <p:spPr>
          <a:xfrm>
            <a:off x="1283516" y="3590488"/>
            <a:ext cx="1669409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033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59103-D88C-4D85-9C85-D80D7451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Page : Package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71260-93FC-4F0B-8C0B-DF7204CBB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0947"/>
            <a:ext cx="9135750" cy="213389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82676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8C6BE-6212-40DF-AEA1-985358FA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AF2017-9149-46DA-9DB9-FA1BF0507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the fixed position with absolute.</a:t>
            </a:r>
          </a:p>
          <a:p>
            <a:r>
              <a:rPr lang="en-US" dirty="0"/>
              <a:t>Element is no longer fix to viewport but it is fix to the element.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9562F-8CD2-439B-8C2F-14D8536D2183}"/>
              </a:ext>
            </a:extLst>
          </p:cNvPr>
          <p:cNvSpPr txBox="1"/>
          <p:nvPr/>
        </p:nvSpPr>
        <p:spPr>
          <a:xfrm>
            <a:off x="896922" y="3331321"/>
            <a:ext cx="2626453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package__badge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position: absolute;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top: 50px;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right: 300px;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216B99-D243-4C5F-B4CA-7255AC453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969" y="3331321"/>
            <a:ext cx="3530606" cy="35266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C1A400-B803-4634-A218-4B81FC5369B5}"/>
              </a:ext>
            </a:extLst>
          </p:cNvPr>
          <p:cNvSpPr/>
          <p:nvPr/>
        </p:nvSpPr>
        <p:spPr>
          <a:xfrm>
            <a:off x="1283516" y="3590488"/>
            <a:ext cx="2004968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212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A5B3-6436-4489-8751-09C058F5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45A7-760E-4AE1-A685-43FD13A70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Positioning context is based on two cases.</a:t>
            </a:r>
          </a:p>
          <a:p>
            <a:pPr lvl="1"/>
            <a:r>
              <a:rPr lang="en-US" dirty="0"/>
              <a:t>If none of the ancestors , so of the parent elements , has a position property applied then the positioning context of the element is simply HTML element.</a:t>
            </a:r>
          </a:p>
          <a:p>
            <a:pPr lvl="1"/>
            <a:r>
              <a:rPr lang="en-US" dirty="0"/>
              <a:t>If we have any position ancestors, then the closest ancestor which has the positioning property applied is the positioning context for this element.</a:t>
            </a:r>
          </a:p>
        </p:txBody>
      </p:sp>
    </p:spTree>
    <p:extLst>
      <p:ext uri="{BB962C8B-B14F-4D97-AF65-F5344CB8AC3E}">
        <p14:creationId xmlns:p14="http://schemas.microsoft.com/office/powerpoint/2010/main" val="1728600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28AB-C3E7-4773-8067-F0651CE4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7789C-23CE-47AB-990C-6F5F51E5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our case the positioning context is html.</a:t>
            </a:r>
          </a:p>
          <a:p>
            <a:r>
              <a:rPr lang="en-IN" dirty="0"/>
              <a:t>Change the positioning context by adding position = absolute | relative property to the package class.</a:t>
            </a:r>
          </a:p>
          <a:p>
            <a:r>
              <a:rPr lang="en-IN" dirty="0"/>
              <a:t>Decorate the RECOMMENDED text to be appear like badge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3614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9BED1-2288-4401-82AB-C44EFB51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92960-B3C9-4468-AF07-A2F4B5ABF883}"/>
              </a:ext>
            </a:extLst>
          </p:cNvPr>
          <p:cNvSpPr txBox="1"/>
          <p:nvPr/>
        </p:nvSpPr>
        <p:spPr>
          <a:xfrm>
            <a:off x="838200" y="1690688"/>
            <a:ext cx="3048699" cy="246221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package__badge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/* position: fixed; */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position: absolute;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top: 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right: 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10px;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font-size: 12px;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#ff5454;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10px;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1DD15-D124-4DAF-A571-D6089EDC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310" y="1690688"/>
            <a:ext cx="525119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65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3C68D-06BE-4F44-B974-5B84C65CE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97199-F704-44EB-BAE2-7AF63E8CB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scroll down , our packages are going above our navigation(menu).</a:t>
            </a:r>
          </a:p>
          <a:p>
            <a:r>
              <a:rPr lang="en-US" dirty="0"/>
              <a:t>Some part of first package is behind the navigation(menu).</a:t>
            </a:r>
          </a:p>
          <a:p>
            <a:pPr lvl="1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B96B0-C94D-47A2-B46E-2A62B3D46FD9}"/>
              </a:ext>
            </a:extLst>
          </p:cNvPr>
          <p:cNvSpPr txBox="1"/>
          <p:nvPr/>
        </p:nvSpPr>
        <p:spPr>
          <a:xfrm>
            <a:off x="838200" y="3429000"/>
            <a:ext cx="2576119" cy="160043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.main-header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#2ddf5c;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8px 16px;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position: fixed;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z-index: 1;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7BDE0-B092-4DE5-BC70-2EA59FD7B17B}"/>
              </a:ext>
            </a:extLst>
          </p:cNvPr>
          <p:cNvSpPr txBox="1"/>
          <p:nvPr/>
        </p:nvSpPr>
        <p:spPr>
          <a:xfrm>
            <a:off x="3819089" y="3429000"/>
            <a:ext cx="3152162" cy="160043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.package{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border: 4px solid #0e4f1f;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32px 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80%;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border-left: none;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position: relative;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272F2-E230-47D4-8031-781FAFEC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021" y="3267895"/>
            <a:ext cx="3729257" cy="359010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758165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89A1-E5B6-4A8B-9B76-65BD0C8A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Relative Positioning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73227-D9B7-44EA-B080-137F24F4A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the source code to understand the relative position.(Same code which we have for fix positioning)</a:t>
            </a:r>
          </a:p>
          <a:p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8BCB891-0290-48A0-8270-5C6C5A393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8"/>
          <a:stretch/>
        </p:blipFill>
        <p:spPr>
          <a:xfrm>
            <a:off x="2353366" y="2808484"/>
            <a:ext cx="7485267" cy="33684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7631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81913-F709-42B8-918A-F35D8BF2E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Relative Positioning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F19F1-A3A3-4E0F-A717-B7D82DBEE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relative position to our class = child-1</a:t>
            </a:r>
          </a:p>
          <a:p>
            <a:r>
              <a:rPr lang="en-US" dirty="0"/>
              <a:t>Nothing changes, elements stays or behaves the same way it was.</a:t>
            </a:r>
          </a:p>
          <a:p>
            <a:r>
              <a:rPr lang="en-US" dirty="0"/>
              <a:t>Add top and left flow to the child-1</a:t>
            </a:r>
          </a:p>
          <a:p>
            <a:r>
              <a:rPr lang="en-US" dirty="0"/>
              <a:t>The elements are not taken out of the document flow.</a:t>
            </a:r>
          </a:p>
          <a:p>
            <a:r>
              <a:rPr lang="en-US" dirty="0"/>
              <a:t>In case of relative positioning the positioning context is the element itself.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4558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9FAC-A1A5-4206-941B-C505AFEA8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Relative Positioning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6BB718-5FE2-4FE2-BE42-9521CAA7F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7912" y="1867396"/>
            <a:ext cx="8455939" cy="4030065"/>
          </a:xfr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63E64-D819-4F6A-85C6-0FFFDBB5ED9D}"/>
              </a:ext>
            </a:extLst>
          </p:cNvPr>
          <p:cNvSpPr txBox="1"/>
          <p:nvPr/>
        </p:nvSpPr>
        <p:spPr>
          <a:xfrm>
            <a:off x="838200" y="1867396"/>
            <a:ext cx="2374783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.parent .child-1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position: relative;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top: 50px;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left: 50px;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9970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C0EF-1B84-42F9-B5CA-DF669E14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Relative Positioning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E374E-38E3-4BC9-9421-AA165D44B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Hide the element if it leaves the parent container.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4D11B3-4C7F-40E7-80AA-02F06C294A9B}"/>
              </a:ext>
            </a:extLst>
          </p:cNvPr>
          <p:cNvSpPr txBox="1"/>
          <p:nvPr/>
        </p:nvSpPr>
        <p:spPr>
          <a:xfrm>
            <a:off x="838200" y="2529739"/>
            <a:ext cx="2304875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.parent .child-1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position: relative;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top: 300px;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left: 50px;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9F7C8A-929F-495C-93BA-746B918E65AB}"/>
              </a:ext>
            </a:extLst>
          </p:cNvPr>
          <p:cNvSpPr txBox="1"/>
          <p:nvPr/>
        </p:nvSpPr>
        <p:spPr>
          <a:xfrm>
            <a:off x="838200" y="3984974"/>
            <a:ext cx="3264017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.parent 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background: white;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padding: 20px;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border: 5px solid black;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margin: 0;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overflow: hidden;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5AA8F3-D9F0-44CA-AA3E-DEAD4FB4C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043" y="2244158"/>
            <a:ext cx="7824288" cy="3569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07F646-33AE-4CAD-83F1-A3A1EB302A41}"/>
              </a:ext>
            </a:extLst>
          </p:cNvPr>
          <p:cNvSpPr/>
          <p:nvPr/>
        </p:nvSpPr>
        <p:spPr>
          <a:xfrm>
            <a:off x="1048624" y="3011648"/>
            <a:ext cx="1216404" cy="2265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1009B1-C65B-4E0D-BE46-FE1C7EA8977C}"/>
              </a:ext>
            </a:extLst>
          </p:cNvPr>
          <p:cNvSpPr/>
          <p:nvPr/>
        </p:nvSpPr>
        <p:spPr>
          <a:xfrm>
            <a:off x="1253803" y="5085127"/>
            <a:ext cx="1766233" cy="2265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537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7923A-F516-4FC6-B867-91225BF5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Sticky Positioning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47CDD-AE4F-4830-A4C3-1D93515D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Sticky is a hybrid or a combination of relative and fixed.</a:t>
            </a:r>
          </a:p>
          <a:p>
            <a:r>
              <a:rPr lang="en-IN" dirty="0"/>
              <a:t>Import the source code to understand the sticky positioning.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E5EA3-732A-4210-9BF7-81F480E1B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39" y="2938684"/>
            <a:ext cx="4314001" cy="391931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400776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D116E-B46D-4F05-881A-01E6E25A8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Package page : Task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D06CD-4CD6-4D21-A292-ACF1AAE67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shared code in main tag and make it look like below image.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E66AF-5293-433E-B4C5-42B5B88C3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1"/>
          <a:stretch/>
        </p:blipFill>
        <p:spPr>
          <a:xfrm>
            <a:off x="1971413" y="2699700"/>
            <a:ext cx="7674448" cy="4158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047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8969-FA22-4252-9032-46EBFA8C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Sticky Positioning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6AF19-579A-473A-BE45-47DFEB3AD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Scroll up and down to understand the behavior of sticky positioning.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F1FB1-5607-4DF3-9B23-05995625B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662" y="2708632"/>
            <a:ext cx="4314001" cy="391931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541E56-3AD0-4553-8C29-735A46E0B587}"/>
              </a:ext>
            </a:extLst>
          </p:cNvPr>
          <p:cNvSpPr txBox="1"/>
          <p:nvPr/>
        </p:nvSpPr>
        <p:spPr>
          <a:xfrm>
            <a:off x="838200" y="2708632"/>
            <a:ext cx="2970402" cy="20313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.parent .country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#fa923f;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color: white;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10px;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border: 5px solid black;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10px;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position: sticky;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top: 0px;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1548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72D2-89A5-40A3-953D-C2763376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Stacking Context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CBE29-F241-479C-87EB-F7720053D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Import the source code to understand the stacking context.</a:t>
            </a:r>
          </a:p>
          <a:p>
            <a:r>
              <a:rPr lang="en-IN" dirty="0"/>
              <a:t>Add position = fixed property to the navigation , headline and contact-us class.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BA567C-DA41-4B58-83FA-4177AD281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210" y="3501510"/>
            <a:ext cx="6059790" cy="3356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E6D4BE-6E6F-4A46-8E60-7B191208968B}"/>
              </a:ext>
            </a:extLst>
          </p:cNvPr>
          <p:cNvSpPr txBox="1"/>
          <p:nvPr/>
        </p:nvSpPr>
        <p:spPr>
          <a:xfrm>
            <a:off x="838200" y="3518033"/>
            <a:ext cx="3901580" cy="13849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.navigation, .headline, .contact-us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20px;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border: 5px solid black;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10px;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position: fixed;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5561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66F9-134A-473B-B81D-C9BAD409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Stacking Context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70156-6C85-4A19-80AA-94FDA92CF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z-index = 1 for the headline to display headline on top of all elements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6A291-79BF-43A7-8442-8563B2998A0B}"/>
              </a:ext>
            </a:extLst>
          </p:cNvPr>
          <p:cNvSpPr txBox="1"/>
          <p:nvPr/>
        </p:nvSpPr>
        <p:spPr>
          <a:xfrm>
            <a:off x="838200" y="3308781"/>
            <a:ext cx="3487723" cy="18158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.headline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(77, 77, 248);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top: 150px;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left: 150px;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270px;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200px;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z-index: 1;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7E3BA-48A7-4A72-9256-F8F3E726D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732" y="2801924"/>
            <a:ext cx="6575068" cy="384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75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AA7DF-339A-45CB-B845-1BEF36DA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Positioning : 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B0A988-97AA-49FD-9B0E-8AD3C3E03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124" y="1825625"/>
            <a:ext cx="9050186" cy="5013664"/>
          </a:xfrm>
        </p:spPr>
      </p:pic>
    </p:spTree>
    <p:extLst>
      <p:ext uri="{BB962C8B-B14F-4D97-AF65-F5344CB8AC3E}">
        <p14:creationId xmlns:p14="http://schemas.microsoft.com/office/powerpoint/2010/main" val="2272131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5C1A3-A749-49A4-BB1D-CF436096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Positioning :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BCE5E-1CD0-41F9-876A-DA45EF1B80A6}"/>
              </a:ext>
            </a:extLst>
          </p:cNvPr>
          <p:cNvSpPr txBox="1"/>
          <p:nvPr/>
        </p:nvSpPr>
        <p:spPr>
          <a:xfrm>
            <a:off x="975221" y="1752178"/>
            <a:ext cx="2590100" cy="35394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ysClr val="windowText" lastClr="000000"/>
                </a:solidFill>
              </a:rPr>
              <a:t>1.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#product-overview h1 {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</a:t>
            </a:r>
            <a:r>
              <a:rPr lang="en-IN" sz="1400" dirty="0" err="1">
                <a:solidFill>
                  <a:sysClr val="windowText" lastClr="000000"/>
                </a:solidFill>
              </a:rPr>
              <a:t>color</a:t>
            </a:r>
            <a:r>
              <a:rPr lang="en-IN" sz="1400" dirty="0">
                <a:solidFill>
                  <a:sysClr val="windowText" lastClr="000000"/>
                </a:solidFill>
              </a:rPr>
              <a:t>: white;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font-family: 'Anton', sans-serif;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margin-top: 45px;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}</a:t>
            </a:r>
          </a:p>
          <a:p>
            <a:endParaRPr lang="en-IN" sz="1400" dirty="0">
              <a:solidFill>
                <a:sysClr val="windowText" lastClr="000000"/>
              </a:solidFill>
            </a:endParaRPr>
          </a:p>
          <a:p>
            <a:r>
              <a:rPr lang="en-IN" sz="1400" dirty="0">
                <a:solidFill>
                  <a:sysClr val="windowText" lastClr="000000"/>
                </a:solidFill>
              </a:rPr>
              <a:t>2.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#product-overview h1 {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</a:t>
            </a:r>
            <a:r>
              <a:rPr lang="en-IN" sz="1400" dirty="0" err="1">
                <a:solidFill>
                  <a:sysClr val="windowText" lastClr="000000"/>
                </a:solidFill>
              </a:rPr>
              <a:t>color</a:t>
            </a:r>
            <a:r>
              <a:rPr lang="en-IN" sz="1400" dirty="0">
                <a:solidFill>
                  <a:sysClr val="windowText" lastClr="000000"/>
                </a:solidFill>
              </a:rPr>
              <a:t>: white;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font-family: 'Anton', sans-serif;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margin-top: 45px;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position: absolute;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top: 400px;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}</a:t>
            </a:r>
          </a:p>
          <a:p>
            <a:endParaRPr lang="en-IN" sz="14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D2E98-76E0-4F9F-A759-82C2669BEF4B}"/>
              </a:ext>
            </a:extLst>
          </p:cNvPr>
          <p:cNvSpPr txBox="1"/>
          <p:nvPr/>
        </p:nvSpPr>
        <p:spPr>
          <a:xfrm>
            <a:off x="3875714" y="1752178"/>
            <a:ext cx="2701255" cy="418576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ysClr val="windowText" lastClr="000000"/>
                </a:solidFill>
              </a:rPr>
              <a:t>3.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#product-overview {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/* background: #ff1b68; */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background: </a:t>
            </a:r>
            <a:r>
              <a:rPr lang="en-IN" sz="1400" dirty="0" err="1">
                <a:solidFill>
                  <a:sysClr val="windowText" lastClr="000000"/>
                </a:solidFill>
              </a:rPr>
              <a:t>url</a:t>
            </a:r>
            <a:r>
              <a:rPr lang="en-IN" sz="1400" dirty="0">
                <a:solidFill>
                  <a:sysClr val="windowText" lastClr="000000"/>
                </a:solidFill>
              </a:rPr>
              <a:t>("freedom.jpg");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width: 100%;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height: 500px;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padding: 10px;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position: relative;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}</a:t>
            </a:r>
          </a:p>
          <a:p>
            <a:endParaRPr lang="en-IN" sz="1400" dirty="0">
              <a:solidFill>
                <a:sysClr val="windowText" lastClr="000000"/>
              </a:solidFill>
            </a:endParaRPr>
          </a:p>
          <a:p>
            <a:r>
              <a:rPr lang="en-IN" sz="1400" dirty="0">
                <a:solidFill>
                  <a:sysClr val="windowText" lastClr="000000"/>
                </a:solidFill>
              </a:rPr>
              <a:t>#product-overview h1 {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</a:t>
            </a:r>
            <a:r>
              <a:rPr lang="en-IN" sz="1400" dirty="0" err="1">
                <a:solidFill>
                  <a:sysClr val="windowText" lastClr="000000"/>
                </a:solidFill>
              </a:rPr>
              <a:t>color</a:t>
            </a:r>
            <a:r>
              <a:rPr lang="en-IN" sz="1400" dirty="0">
                <a:solidFill>
                  <a:sysClr val="windowText" lastClr="000000"/>
                </a:solidFill>
              </a:rPr>
              <a:t>: white;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font-family: 'Anton', sans-serif;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margin-top: 45px;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position: absolute;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bottom: 0px;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left: 20px;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}</a:t>
            </a:r>
          </a:p>
          <a:p>
            <a:endParaRPr lang="en-IN" sz="1400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44685-A8FD-4F71-8E92-41FF51628278}"/>
              </a:ext>
            </a:extLst>
          </p:cNvPr>
          <p:cNvSpPr txBox="1"/>
          <p:nvPr/>
        </p:nvSpPr>
        <p:spPr>
          <a:xfrm>
            <a:off x="6813958" y="1752178"/>
            <a:ext cx="2615268" cy="50475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ysClr val="windowText" lastClr="000000"/>
                </a:solidFill>
              </a:rPr>
              <a:t>4.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#product-overview h1 {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</a:t>
            </a:r>
            <a:r>
              <a:rPr lang="en-IN" sz="1400" dirty="0" err="1">
                <a:solidFill>
                  <a:sysClr val="windowText" lastClr="000000"/>
                </a:solidFill>
              </a:rPr>
              <a:t>color</a:t>
            </a:r>
            <a:r>
              <a:rPr lang="en-IN" sz="1400" dirty="0">
                <a:solidFill>
                  <a:sysClr val="windowText" lastClr="000000"/>
                </a:solidFill>
              </a:rPr>
              <a:t>: white;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font-family: 'Anton', sans-serif;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margin-top: 45px;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position: absolute;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bottom: 1%;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left: 2%;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}</a:t>
            </a:r>
          </a:p>
          <a:p>
            <a:endParaRPr lang="en-IN" sz="1400" dirty="0">
              <a:solidFill>
                <a:sysClr val="windowText" lastClr="000000"/>
              </a:solidFill>
            </a:endParaRPr>
          </a:p>
          <a:p>
            <a:r>
              <a:rPr lang="en-IN" sz="1400" dirty="0">
                <a:solidFill>
                  <a:sysClr val="windowText" lastClr="000000"/>
                </a:solidFill>
              </a:rPr>
              <a:t>6.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.</a:t>
            </a:r>
            <a:r>
              <a:rPr lang="en-IN" sz="1400" dirty="0" err="1">
                <a:solidFill>
                  <a:sysClr val="windowText" lastClr="000000"/>
                </a:solidFill>
              </a:rPr>
              <a:t>package__badge</a:t>
            </a:r>
            <a:r>
              <a:rPr lang="en-IN" sz="1400" dirty="0">
                <a:solidFill>
                  <a:sysClr val="windowText" lastClr="000000"/>
                </a:solidFill>
              </a:rPr>
              <a:t>{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/* position: fixed; */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position: absolute;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top: 0px;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right: 0px;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margin: 10px;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font-size: 12px;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</a:t>
            </a:r>
            <a:r>
              <a:rPr lang="en-IN" sz="1400" dirty="0" err="1">
                <a:solidFill>
                  <a:sysClr val="windowText" lastClr="000000"/>
                </a:solidFill>
              </a:rPr>
              <a:t>color</a:t>
            </a:r>
            <a:r>
              <a:rPr lang="en-IN" sz="1400" dirty="0">
                <a:solidFill>
                  <a:sysClr val="windowText" lastClr="000000"/>
                </a:solidFill>
              </a:rPr>
              <a:t>: white;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background: #ff5454;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padding: 10px;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z-index: 10;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D27899-6212-4091-A1AA-9D81883D3E75}"/>
              </a:ext>
            </a:extLst>
          </p:cNvPr>
          <p:cNvSpPr txBox="1"/>
          <p:nvPr/>
        </p:nvSpPr>
        <p:spPr>
          <a:xfrm>
            <a:off x="9657826" y="1752178"/>
            <a:ext cx="2206951" cy="20313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ysClr val="windowText" lastClr="000000"/>
                </a:solidFill>
              </a:rPr>
              <a:t>7.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.package{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border: 4px solid #0e4f1f;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margin: 32px 0px;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width: 80%;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border-left: none;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position: relative;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    z-index: 0;</a:t>
            </a:r>
          </a:p>
          <a:p>
            <a:r>
              <a:rPr lang="en-IN" sz="1400" dirty="0">
                <a:solidFill>
                  <a:sysClr val="windowText" lastClr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321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A2B5D9-5235-4C36-9AD4-B9FB8B2DF4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Backgrounds &amp; Images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4C46371-1CBF-426A-94B9-0835D29C75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Because a Picture Says More Than A Thousand Words</a:t>
            </a:r>
          </a:p>
        </p:txBody>
      </p:sp>
    </p:spTree>
    <p:extLst>
      <p:ext uri="{BB962C8B-B14F-4D97-AF65-F5344CB8AC3E}">
        <p14:creationId xmlns:p14="http://schemas.microsoft.com/office/powerpoint/2010/main" val="16387258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D982-7E23-44D4-8147-2079051C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1562-6195-4169-A425-89475C39B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Understanding the background property</a:t>
            </a:r>
          </a:p>
          <a:p>
            <a:r>
              <a:rPr lang="en-IN" dirty="0"/>
              <a:t>How to style Images and Background Images</a:t>
            </a:r>
          </a:p>
          <a:p>
            <a:r>
              <a:rPr lang="en-IN" dirty="0"/>
              <a:t>Gradients</a:t>
            </a:r>
          </a:p>
          <a:p>
            <a:r>
              <a:rPr lang="en-IN" dirty="0"/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7375217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00B-8CF5-4099-916D-8436EA9F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the background-size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855EA-E940-46EF-9428-1CF82168F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Position and size the image properly on our home page</a:t>
            </a:r>
          </a:p>
          <a:p>
            <a:pPr lvl="1"/>
            <a:r>
              <a:rPr lang="en-IN" dirty="0"/>
              <a:t>Use background-image property</a:t>
            </a:r>
          </a:p>
          <a:p>
            <a:pPr lvl="1"/>
            <a:r>
              <a:rPr lang="en-IN" dirty="0"/>
              <a:t>Use background-size </a:t>
            </a:r>
            <a:r>
              <a:rPr lang="en-IN" dirty="0" err="1"/>
              <a:t>propertry</a:t>
            </a:r>
            <a:endParaRPr lang="en-IN" dirty="0"/>
          </a:p>
          <a:p>
            <a:pPr lvl="2"/>
            <a:r>
              <a:rPr lang="en-IN" dirty="0"/>
              <a:t>Set in </a:t>
            </a:r>
            <a:r>
              <a:rPr lang="en-IN" dirty="0" err="1"/>
              <a:t>widthpixels</a:t>
            </a:r>
            <a:endParaRPr lang="en-IN" dirty="0"/>
          </a:p>
          <a:p>
            <a:pPr lvl="2"/>
            <a:r>
              <a:rPr lang="en-IN" dirty="0"/>
              <a:t>Cover</a:t>
            </a:r>
          </a:p>
          <a:p>
            <a:pPr lvl="2"/>
            <a:r>
              <a:rPr lang="en-IN" dirty="0" err="1"/>
              <a:t>contrain</a:t>
            </a:r>
            <a:endParaRPr lang="en-IN" dirty="0"/>
          </a:p>
          <a:p>
            <a:pPr lvl="1"/>
            <a:r>
              <a:rPr lang="en-IN" dirty="0"/>
              <a:t>User background-repeat: no-</a:t>
            </a:r>
            <a:r>
              <a:rPr lang="en-IN" dirty="0" err="1"/>
              <a:t>reapeat</a:t>
            </a:r>
            <a:endParaRPr lang="en-IN" dirty="0"/>
          </a:p>
          <a:p>
            <a:r>
              <a:rPr lang="en-IN" dirty="0"/>
              <a:t>The case where we had a width of 100% and height of auto or undefined , that the image takes the full width of the container it dose not overlap to the left or right but it also dose not overlap to the top and bottom.</a:t>
            </a:r>
          </a:p>
          <a:p>
            <a:pPr marL="0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lvl="2"/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308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9FAE7-74C1-4065-8CFC-CBF7F234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the background-size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8613D-6052-4BC6-A2E6-2E1DDDA8DC47}"/>
              </a:ext>
            </a:extLst>
          </p:cNvPr>
          <p:cNvSpPr txBox="1"/>
          <p:nvPr/>
        </p:nvSpPr>
        <p:spPr>
          <a:xfrm>
            <a:off x="838200" y="2062773"/>
            <a:ext cx="4335011" cy="246221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#product-overview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/* background: #ff1b68; */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/* background: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("freedom.jpg"); */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background-image: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("freedom.jpg");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background-size: cover;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background-repeat: no-repeat;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500px;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10px;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position: relative;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BA48EE-CC04-422E-B0B2-2648F05D3E73}"/>
              </a:ext>
            </a:extLst>
          </p:cNvPr>
          <p:cNvSpPr/>
          <p:nvPr/>
        </p:nvSpPr>
        <p:spPr>
          <a:xfrm>
            <a:off x="1308683" y="2751589"/>
            <a:ext cx="3716323" cy="6774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86E157-A910-454B-B20E-02E7BC09C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831" y="2062773"/>
            <a:ext cx="4875486" cy="479232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063156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93BF6-65C9-4E09-A1CD-6E5B299B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the background-position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0176BB-2936-4CE4-9126-DED625CA4E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4920080"/>
              </p:ext>
            </p:extLst>
          </p:nvPr>
        </p:nvGraphicFramePr>
        <p:xfrm>
          <a:off x="838200" y="1772858"/>
          <a:ext cx="10319158" cy="4696728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145829">
                  <a:extLst>
                    <a:ext uri="{9D8B030D-6E8A-4147-A177-3AD203B41FA5}">
                      <a16:colId xmlns:a16="http://schemas.microsoft.com/office/drawing/2014/main" val="3559444100"/>
                    </a:ext>
                  </a:extLst>
                </a:gridCol>
                <a:gridCol w="7173329">
                  <a:extLst>
                    <a:ext uri="{9D8B030D-6E8A-4147-A177-3AD203B41FA5}">
                      <a16:colId xmlns:a16="http://schemas.microsoft.com/office/drawing/2014/main" val="3796283247"/>
                    </a:ext>
                  </a:extLst>
                </a:gridCol>
              </a:tblGrid>
              <a:tr h="230753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>
                          <a:effectLst/>
                        </a:rPr>
                        <a:t>Value</a:t>
                      </a:r>
                    </a:p>
                  </a:txBody>
                  <a:tcPr marL="82412" marR="41206" marT="41206" marB="4120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>
                          <a:effectLst/>
                        </a:rPr>
                        <a:t>Description</a:t>
                      </a:r>
                    </a:p>
                  </a:txBody>
                  <a:tcPr marL="41206" marR="41206" marT="41206" marB="41206"/>
                </a:tc>
                <a:extLst>
                  <a:ext uri="{0D108BD9-81ED-4DB2-BD59-A6C34878D82A}">
                    <a16:rowId xmlns:a16="http://schemas.microsoft.com/office/drawing/2014/main" val="3179593917"/>
                  </a:ext>
                </a:extLst>
              </a:tr>
              <a:tr h="141748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left top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left center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left bottom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right top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right center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right bottom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center top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center center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center bottom</a:t>
                      </a:r>
                    </a:p>
                  </a:txBody>
                  <a:tcPr marL="82412" marR="41206" marT="41206" marB="4120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If you only specify one keyword, the other value will be "center"</a:t>
                      </a:r>
                    </a:p>
                  </a:txBody>
                  <a:tcPr marL="41206" marR="41206" marT="41206" marB="41206"/>
                </a:tc>
                <a:extLst>
                  <a:ext uri="{0D108BD9-81ED-4DB2-BD59-A6C34878D82A}">
                    <a16:rowId xmlns:a16="http://schemas.microsoft.com/office/drawing/2014/main" val="874456376"/>
                  </a:ext>
                </a:extLst>
              </a:tr>
              <a:tr h="972458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dirty="0">
                          <a:effectLst/>
                        </a:rPr>
                        <a:t>x% y%</a:t>
                      </a:r>
                    </a:p>
                  </a:txBody>
                  <a:tcPr marL="82412" marR="41206" marT="41206" marB="4120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The first value is the horizontal position and the second value is the vertical. The top left corner is 0% 0%. The right bottom corner is 100% 100%. If you only specify one value, the other value will be 50%. . Default value is: 0% 0%</a:t>
                      </a:r>
                    </a:p>
                  </a:txBody>
                  <a:tcPr marL="41206" marR="41206" marT="41206" marB="41206"/>
                </a:tc>
                <a:extLst>
                  <a:ext uri="{0D108BD9-81ED-4DB2-BD59-A6C34878D82A}">
                    <a16:rowId xmlns:a16="http://schemas.microsoft.com/office/drawing/2014/main" val="3389015588"/>
                  </a:ext>
                </a:extLst>
              </a:tr>
              <a:tr h="972458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>
                          <a:effectLst/>
                        </a:rPr>
                        <a:t>xpos ypos</a:t>
                      </a:r>
                    </a:p>
                  </a:txBody>
                  <a:tcPr marL="82412" marR="41206" marT="41206" marB="4120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The first value is the horizontal position and the second value is the vertical. The top left corner is 0 0. Units can be pixels (0px 0px) or any other CSS units. If you only specify one value, the other value will be 50%. You can mix % and positions</a:t>
                      </a:r>
                    </a:p>
                  </a:txBody>
                  <a:tcPr marL="41206" marR="41206" marT="41206" marB="41206"/>
                </a:tc>
                <a:extLst>
                  <a:ext uri="{0D108BD9-81ED-4DB2-BD59-A6C34878D82A}">
                    <a16:rowId xmlns:a16="http://schemas.microsoft.com/office/drawing/2014/main" val="1820787249"/>
                  </a:ext>
                </a:extLst>
              </a:tr>
              <a:tr h="379094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>
                          <a:effectLst/>
                        </a:rPr>
                        <a:t>initial</a:t>
                      </a:r>
                    </a:p>
                  </a:txBody>
                  <a:tcPr marL="82412" marR="41206" marT="41206" marB="4120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Sets this property to its default value. </a:t>
                      </a:r>
                    </a:p>
                  </a:txBody>
                  <a:tcPr marL="41206" marR="41206" marT="41206" marB="41206"/>
                </a:tc>
                <a:extLst>
                  <a:ext uri="{0D108BD9-81ED-4DB2-BD59-A6C34878D82A}">
                    <a16:rowId xmlns:a16="http://schemas.microsoft.com/office/drawing/2014/main" val="2637905217"/>
                  </a:ext>
                </a:extLst>
              </a:tr>
              <a:tr h="379094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>
                          <a:effectLst/>
                        </a:rPr>
                        <a:t>inherit</a:t>
                      </a:r>
                    </a:p>
                  </a:txBody>
                  <a:tcPr marL="82412" marR="41206" marT="41206" marB="4120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Inherits this property from its parent element.</a:t>
                      </a:r>
                    </a:p>
                  </a:txBody>
                  <a:tcPr marL="41206" marR="41206" marT="41206" marB="41206"/>
                </a:tc>
                <a:extLst>
                  <a:ext uri="{0D108BD9-81ED-4DB2-BD59-A6C34878D82A}">
                    <a16:rowId xmlns:a16="http://schemas.microsoft.com/office/drawing/2014/main" val="3020904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011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B01D-21C4-4DF8-98A5-AD3CC970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Package page : Solution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78005-099E-4962-A82D-745698C23451}"/>
              </a:ext>
            </a:extLst>
          </p:cNvPr>
          <p:cNvSpPr txBox="1"/>
          <p:nvPr/>
        </p:nvSpPr>
        <p:spPr>
          <a:xfrm>
            <a:off x="838200" y="1480851"/>
            <a:ext cx="3482130" cy="41857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main{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padding-top: 16px;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.package{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border: 4px solid #0e4f1f;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16px 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80%;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border-left: none;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.package a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text-decoration: none;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inherit;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block;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32px;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package__subtitle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#979797;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206F1A-613D-4B8F-9658-E38FC9F5A5BC}"/>
              </a:ext>
            </a:extLst>
          </p:cNvPr>
          <p:cNvSpPr txBox="1"/>
          <p:nvPr/>
        </p:nvSpPr>
        <p:spPr>
          <a:xfrm>
            <a:off x="4557321" y="1480851"/>
            <a:ext cx="4351788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package__info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border: 1px solid #0e4f1f;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16px;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font-size: 20px;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#0e4f1f;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#plus{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(213, 255, 220, 0.95);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#free{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(235, 252, 237, 0.95);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#premium{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(14, 79, 31, 0.95);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8DBD9-CE79-4370-977D-59F294E46FFB}"/>
              </a:ext>
            </a:extLst>
          </p:cNvPr>
          <p:cNvSpPr txBox="1"/>
          <p:nvPr/>
        </p:nvSpPr>
        <p:spPr>
          <a:xfrm>
            <a:off x="9146101" y="1480851"/>
            <a:ext cx="2942436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effectLst/>
                <a:latin typeface="Consolas" panose="020B0609020204030204" pitchFamily="49" charset="0"/>
              </a:rPr>
              <a:t>#premium .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package__title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}</a:t>
            </a:r>
            <a:br>
              <a:rPr lang="en-IN" sz="1400" b="0" dirty="0"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effectLst/>
                <a:latin typeface="Consolas" panose="020B0609020204030204" pitchFamily="49" charset="0"/>
              </a:rPr>
              <a:t>#premium .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package__subtitle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: #bbb;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10801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16998-5663-45CD-96A6-84A2D8195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the background-position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F0E1C-3DF6-4508-BE13-A6BBD68F7761}"/>
              </a:ext>
            </a:extLst>
          </p:cNvPr>
          <p:cNvSpPr txBox="1"/>
          <p:nvPr/>
        </p:nvSpPr>
        <p:spPr>
          <a:xfrm>
            <a:off x="838200" y="2062773"/>
            <a:ext cx="4715312" cy="267765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#product-overview 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/* background: #ff1b68; */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/* background: 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("freedom.jpg"); */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background-image: 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("freedom.jpg");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background-size: cover;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background-position: left 10% bottom 40%; 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background-repeat: no-repeat;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width: 100%;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height: 500px;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padding: 10px;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position: relative;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FED698-0E27-47B5-A0BB-C8A525BC2B87}"/>
              </a:ext>
            </a:extLst>
          </p:cNvPr>
          <p:cNvSpPr/>
          <p:nvPr/>
        </p:nvSpPr>
        <p:spPr>
          <a:xfrm>
            <a:off x="1283516" y="3179427"/>
            <a:ext cx="4102216" cy="2244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00A2C-417C-4766-8E2C-E99429AAC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181" y="2062773"/>
            <a:ext cx="4862619" cy="4795227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239016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D146-1D29-42FB-85B6-2D2CAE8B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Styling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463E0-41FF-45B6-B484-9E5BE82AD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website logo – replace </a:t>
            </a:r>
            <a:r>
              <a:rPr lang="en-IN" dirty="0" err="1"/>
              <a:t>uHost</a:t>
            </a:r>
            <a:r>
              <a:rPr lang="en-IN" dirty="0"/>
              <a:t> text with logo.</a:t>
            </a:r>
          </a:p>
          <a:p>
            <a:pPr lvl="1"/>
            <a:r>
              <a:rPr lang="en-IN" dirty="0"/>
              <a:t>add image into header</a:t>
            </a:r>
          </a:p>
          <a:p>
            <a:pPr lvl="1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59780-8A64-43EA-B4BB-30F4BF6892FD}"/>
              </a:ext>
            </a:extLst>
          </p:cNvPr>
          <p:cNvSpPr txBox="1"/>
          <p:nvPr/>
        </p:nvSpPr>
        <p:spPr>
          <a:xfrm>
            <a:off x="838200" y="4044673"/>
            <a:ext cx="2970402" cy="267289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header__brand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#0e4f1f;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text-decoration: none;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/* font-weight: bold; */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inline-block;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22px;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header__brand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100%;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/* height: 20px; */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89FF05-AF05-4EDE-9774-0E6A3722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153" y="3665989"/>
            <a:ext cx="5940672" cy="35921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7EFEDA-882B-46F0-B977-886B806C3D74}"/>
              </a:ext>
            </a:extLst>
          </p:cNvPr>
          <p:cNvSpPr txBox="1"/>
          <p:nvPr/>
        </p:nvSpPr>
        <p:spPr>
          <a:xfrm>
            <a:off x="838200" y="2822679"/>
            <a:ext cx="9376794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&lt;a class="main-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header__title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="index.html"&gt;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&lt;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="images/uhost-icon.png" alt="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uHost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- Your favorite hosting company"&gt;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&lt;/a&gt;</a:t>
            </a:r>
          </a:p>
        </p:txBody>
      </p:sp>
    </p:spTree>
    <p:extLst>
      <p:ext uri="{BB962C8B-B14F-4D97-AF65-F5344CB8AC3E}">
        <p14:creationId xmlns:p14="http://schemas.microsoft.com/office/powerpoint/2010/main" val="17518829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25DDE-75CD-4BD0-8D4B-653899F8F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Customers Page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28785-06DC-4091-9A49-E481FC93B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Import the shared code in our website and link to the customers menu.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99AFC-544C-4F2C-883D-E5FB9D399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187" y="2433218"/>
            <a:ext cx="2770901" cy="442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36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D98A1-9B74-408D-B98E-F0DA7C0FE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On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412F7-8A77-47FE-93F5-811F81646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Display the customer image and description side by side.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C740E4-30AA-483B-A519-A6C17B46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910" y="2923882"/>
            <a:ext cx="7264179" cy="393411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3191444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81D7D-43B8-4092-98E0-6C6409781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On Image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D10E2-A62E-477B-AB05-9BAC9BA6C27E}"/>
              </a:ext>
            </a:extLst>
          </p:cNvPr>
          <p:cNvSpPr txBox="1"/>
          <p:nvPr/>
        </p:nvSpPr>
        <p:spPr>
          <a:xfrm>
            <a:off x="838200" y="1919673"/>
            <a:ext cx="3532464" cy="375487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testimonial__image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-container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width: 60%;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display: inline-block;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vertical-align: middle;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testimonial__image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width: 100%;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testimonial__info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text-align: right;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padding: 14px;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display: inline-block;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vertical-align: middle;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width: 30%;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320435-C83A-4849-9906-6ADB9377E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383" y="1919673"/>
            <a:ext cx="6940148" cy="375863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15627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93744-4E8D-4930-99B1-2BE14E36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On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0083E-C87F-491C-9BB5-F04B927A5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124"/>
            <a:ext cx="10515600" cy="4351338"/>
          </a:xfrm>
        </p:spPr>
        <p:txBody>
          <a:bodyPr/>
          <a:lstStyle/>
          <a:p>
            <a:r>
              <a:rPr lang="en-US" dirty="0"/>
              <a:t>Set the position of background image for packages page.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7A8E-6611-43F5-BA15-15E43073C7B9}"/>
              </a:ext>
            </a:extLst>
          </p:cNvPr>
          <p:cNvSpPr txBox="1"/>
          <p:nvPr/>
        </p:nvSpPr>
        <p:spPr>
          <a:xfrm>
            <a:off x="838200" y="2369701"/>
            <a:ext cx="6440648" cy="3077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background: 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("../images/plans-background.jpg") center/cover;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30ADC-C5CE-4B1A-8A85-65440D8C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689" y="2445202"/>
            <a:ext cx="4379512" cy="441279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16420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C0065-1FA2-4867-8C1F-D4B54DB9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Sizes &amp; Units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7F4EC-A2D7-4D3B-87CA-1A1438D34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What’s wrong with our project units ?</a:t>
            </a:r>
          </a:p>
          <a:p>
            <a:pPr lvl="1"/>
            <a:r>
              <a:rPr lang="en-IN" dirty="0"/>
              <a:t>If we zoom our website it will increase the font size.</a:t>
            </a:r>
          </a:p>
          <a:p>
            <a:pPr lvl="1"/>
            <a:r>
              <a:rPr lang="en-IN" dirty="0"/>
              <a:t>Because of this behaviour we totally give the browser the chance to decide how our side should be zoomed. </a:t>
            </a:r>
          </a:p>
          <a:p>
            <a:pPr lvl="1"/>
            <a:r>
              <a:rPr lang="en-IN" dirty="0"/>
              <a:t>Increase the font size of browser from browser settings to MAX</a:t>
            </a:r>
          </a:p>
          <a:p>
            <a:pPr lvl="1"/>
            <a:r>
              <a:rPr lang="en-IN" dirty="0"/>
              <a:t>It is not good ,  we want to make sure that the general look so that proportion between the different font size are still met.</a:t>
            </a:r>
          </a:p>
          <a:p>
            <a:pPr lvl="1"/>
            <a:r>
              <a:rPr lang="en-IN" dirty="0"/>
              <a:t>Using a fixed font size in px and letting the browser do the work is not a good practice.</a:t>
            </a:r>
          </a:p>
        </p:txBody>
      </p:sp>
    </p:spTree>
    <p:extLst>
      <p:ext uri="{BB962C8B-B14F-4D97-AF65-F5344CB8AC3E}">
        <p14:creationId xmlns:p14="http://schemas.microsoft.com/office/powerpoint/2010/main" val="295977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B06BC-BB25-4C9B-88ED-AE6F2FABB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Pixels, Percentages &amp; More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D624F6-F87B-410F-8939-6D369413A705}"/>
              </a:ext>
            </a:extLst>
          </p:cNvPr>
          <p:cNvSpPr/>
          <p:nvPr/>
        </p:nvSpPr>
        <p:spPr>
          <a:xfrm>
            <a:off x="1031846" y="1690688"/>
            <a:ext cx="3489820" cy="515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Units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A6ADFD-B8C6-4DBF-B4F0-949C15893D2E}"/>
              </a:ext>
            </a:extLst>
          </p:cNvPr>
          <p:cNvSpPr/>
          <p:nvPr/>
        </p:nvSpPr>
        <p:spPr>
          <a:xfrm>
            <a:off x="1031846" y="2323750"/>
            <a:ext cx="2248249" cy="515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pixels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40F8-A224-42A5-853D-E87F9F640175}"/>
              </a:ext>
            </a:extLst>
          </p:cNvPr>
          <p:cNvSpPr/>
          <p:nvPr/>
        </p:nvSpPr>
        <p:spPr>
          <a:xfrm>
            <a:off x="1031846" y="2956812"/>
            <a:ext cx="2248249" cy="515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percentages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30DAF6-1C4A-4F6D-A582-95181C9538E3}"/>
              </a:ext>
            </a:extLst>
          </p:cNvPr>
          <p:cNvSpPr/>
          <p:nvPr/>
        </p:nvSpPr>
        <p:spPr>
          <a:xfrm>
            <a:off x="3384958" y="2323750"/>
            <a:ext cx="1136708" cy="515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94DFB9-7328-413F-B74B-BF95D42E93DF}"/>
              </a:ext>
            </a:extLst>
          </p:cNvPr>
          <p:cNvSpPr/>
          <p:nvPr/>
        </p:nvSpPr>
        <p:spPr>
          <a:xfrm>
            <a:off x="3384958" y="2956811"/>
            <a:ext cx="1136708" cy="515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733777-F588-4214-913E-4BE8B4D84348}"/>
              </a:ext>
            </a:extLst>
          </p:cNvPr>
          <p:cNvSpPr/>
          <p:nvPr/>
        </p:nvSpPr>
        <p:spPr>
          <a:xfrm>
            <a:off x="1031846" y="3589872"/>
            <a:ext cx="2248249" cy="515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root </a:t>
            </a:r>
            <a:r>
              <a:rPr lang="en-IN" dirty="0" err="1"/>
              <a:t>em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CA07D7-D56D-43AD-85D5-86EAEFF0BBFE}"/>
              </a:ext>
            </a:extLst>
          </p:cNvPr>
          <p:cNvSpPr/>
          <p:nvPr/>
        </p:nvSpPr>
        <p:spPr>
          <a:xfrm>
            <a:off x="1031846" y="4222934"/>
            <a:ext cx="2248249" cy="515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em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5AD85A-CE1B-431C-89EA-7A4C6C173EF5}"/>
              </a:ext>
            </a:extLst>
          </p:cNvPr>
          <p:cNvSpPr/>
          <p:nvPr/>
        </p:nvSpPr>
        <p:spPr>
          <a:xfrm>
            <a:off x="3384958" y="3589872"/>
            <a:ext cx="1136708" cy="515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34E16B-5A25-4EE0-AD1E-FE388A14EDA1}"/>
              </a:ext>
            </a:extLst>
          </p:cNvPr>
          <p:cNvSpPr/>
          <p:nvPr/>
        </p:nvSpPr>
        <p:spPr>
          <a:xfrm>
            <a:off x="3384958" y="4222933"/>
            <a:ext cx="1136708" cy="515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em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E0305-AC8B-41AB-88C3-1BF359A60179}"/>
              </a:ext>
            </a:extLst>
          </p:cNvPr>
          <p:cNvSpPr/>
          <p:nvPr/>
        </p:nvSpPr>
        <p:spPr>
          <a:xfrm>
            <a:off x="1031846" y="4855994"/>
            <a:ext cx="2248249" cy="515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viewport hight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014DE6-6DA8-4B04-B01A-DFE5D9517AE9}"/>
              </a:ext>
            </a:extLst>
          </p:cNvPr>
          <p:cNvSpPr/>
          <p:nvPr/>
        </p:nvSpPr>
        <p:spPr>
          <a:xfrm>
            <a:off x="1031846" y="5489056"/>
            <a:ext cx="2248249" cy="515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Viewport width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A7BD7E-B466-459F-BFD5-9B05C3C87252}"/>
              </a:ext>
            </a:extLst>
          </p:cNvPr>
          <p:cNvSpPr/>
          <p:nvPr/>
        </p:nvSpPr>
        <p:spPr>
          <a:xfrm>
            <a:off x="3384958" y="4855994"/>
            <a:ext cx="1136708" cy="515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vh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918A8C-005A-489F-A874-C6BD56077C34}"/>
              </a:ext>
            </a:extLst>
          </p:cNvPr>
          <p:cNvSpPr/>
          <p:nvPr/>
        </p:nvSpPr>
        <p:spPr>
          <a:xfrm>
            <a:off x="3384958" y="5489055"/>
            <a:ext cx="1136708" cy="515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vw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41B76-E83E-4A50-A1A1-9FF6C3DAA1F2}"/>
              </a:ext>
            </a:extLst>
          </p:cNvPr>
          <p:cNvSpPr txBox="1"/>
          <p:nvPr/>
        </p:nvSpPr>
        <p:spPr>
          <a:xfrm>
            <a:off x="5405717" y="2140974"/>
            <a:ext cx="56754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Which properties can I use in connection with these units?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491ACC-66F2-4F82-B15D-7DE9CC628B2A}"/>
              </a:ext>
            </a:extLst>
          </p:cNvPr>
          <p:cNvSpPr txBox="1"/>
          <p:nvPr/>
        </p:nvSpPr>
        <p:spPr>
          <a:xfrm>
            <a:off x="5405717" y="2736008"/>
            <a:ext cx="26871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How is the size calculated?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52CFC0-4CA4-47DB-891B-805020786495}"/>
              </a:ext>
            </a:extLst>
          </p:cNvPr>
          <p:cNvSpPr txBox="1"/>
          <p:nvPr/>
        </p:nvSpPr>
        <p:spPr>
          <a:xfrm>
            <a:off x="5405717" y="3287762"/>
            <a:ext cx="320177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What’s the right unit to choose?</a:t>
            </a:r>
          </a:p>
        </p:txBody>
      </p:sp>
    </p:spTree>
    <p:extLst>
      <p:ext uri="{BB962C8B-B14F-4D97-AF65-F5344CB8AC3E}">
        <p14:creationId xmlns:p14="http://schemas.microsoft.com/office/powerpoint/2010/main" val="162943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868E-D4E3-4CDD-AB61-53CD9A04A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the working of %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3D673-ADD0-4858-B888-C3F27D290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How dose the % using work</a:t>
            </a:r>
          </a:p>
          <a:p>
            <a:r>
              <a:rPr lang="en-IN" dirty="0"/>
              <a:t>3 Rules to remember to understand</a:t>
            </a:r>
          </a:p>
          <a:p>
            <a:pPr lvl="1"/>
            <a:r>
              <a:rPr lang="en-IN" dirty="0"/>
              <a:t>Whenever we have an element which has the position fixed declaration applied and a percentage unit, then the containing block is the viewport.</a:t>
            </a:r>
          </a:p>
          <a:p>
            <a:pPr lvl="2"/>
            <a:r>
              <a:rPr lang="en-IN" dirty="0"/>
              <a:t>Example : Menu of our site</a:t>
            </a:r>
          </a:p>
          <a:p>
            <a:pPr lvl="1"/>
            <a:r>
              <a:rPr lang="en-IN" dirty="0"/>
              <a:t>Whenever we have an element which has the position absolute declaration applied and a percentage unit, then the containing block is ancestor(content + padding) with either absolute , relative ,fixed, sticky position property. </a:t>
            </a:r>
          </a:p>
          <a:p>
            <a:pPr lvl="2"/>
            <a:r>
              <a:rPr lang="en-IN" dirty="0"/>
              <a:t>Example : Frontpage image and text</a:t>
            </a:r>
          </a:p>
          <a:p>
            <a:pPr lvl="1"/>
            <a:r>
              <a:rPr lang="en-IN" dirty="0"/>
              <a:t>Whenever we have an element which has the position static or relative applied and a percentage unit , then the containing block is ancestor (only content) , ancestor have to be a block level element.</a:t>
            </a:r>
          </a:p>
          <a:p>
            <a:pPr lvl="2"/>
            <a:r>
              <a:rPr lang="en-IN" dirty="0"/>
              <a:t>Example : Customer page , image container</a:t>
            </a:r>
          </a:p>
          <a:p>
            <a:pPr lvl="2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32357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29EF9-C287-4554-8051-BE251330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the working of 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D3972-E07E-41C2-A477-FE4E68DEC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a new element called backdrop.</a:t>
            </a:r>
          </a:p>
          <a:p>
            <a:pPr lvl="1"/>
            <a:r>
              <a:rPr lang="en-IN" dirty="0"/>
              <a:t>Create a new element which has a width of 100% and height of 100</a:t>
            </a:r>
          </a:p>
        </p:txBody>
      </p:sp>
    </p:spTree>
    <p:extLst>
      <p:ext uri="{BB962C8B-B14F-4D97-AF65-F5344CB8AC3E}">
        <p14:creationId xmlns:p14="http://schemas.microsoft.com/office/powerpoint/2010/main" val="614262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4C37-AF68-4724-B2D3-ABEC2C739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Package page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59EEA-C6B8-47E6-B5EB-F8D395C3A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hover over effect for all package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D44FC-5825-4914-A50D-4FB7AC298798}"/>
              </a:ext>
            </a:extLst>
          </p:cNvPr>
          <p:cNvSpPr txBox="1"/>
          <p:nvPr/>
        </p:nvSpPr>
        <p:spPr>
          <a:xfrm>
            <a:off x="838200" y="2533042"/>
            <a:ext cx="4637015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package:hover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package:active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box-shadow: 2px 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2px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 4px 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rgba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(0,0,0,0.5);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border-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: #ff5454;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527AC3-A001-45CB-9D82-38E80A18E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287" y="2533042"/>
            <a:ext cx="6310748" cy="42225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714797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22E8B-AD4F-462E-9700-AFB7658F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the working of %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916036-749D-47D2-A4FE-9E00EEF42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288"/>
            <a:ext cx="10515600" cy="4351338"/>
          </a:xfrm>
        </p:spPr>
        <p:txBody>
          <a:bodyPr/>
          <a:lstStyle/>
          <a:p>
            <a:r>
              <a:rPr lang="en-IN" dirty="0"/>
              <a:t>Add new div in body with class=backdrop in all index.html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F8A9C-DD7A-44DE-BC12-94B721EC5E13}"/>
              </a:ext>
            </a:extLst>
          </p:cNvPr>
          <p:cNvSpPr txBox="1"/>
          <p:nvPr/>
        </p:nvSpPr>
        <p:spPr>
          <a:xfrm>
            <a:off x="838200" y="2496669"/>
            <a:ext cx="3724835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&lt;div class="backdrop"&gt;&lt;/div&gt;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86E7A-4287-448E-9020-B937397CB56F}"/>
              </a:ext>
            </a:extLst>
          </p:cNvPr>
          <p:cNvSpPr txBox="1"/>
          <p:nvPr/>
        </p:nvSpPr>
        <p:spPr>
          <a:xfrm>
            <a:off x="838200" y="3327738"/>
            <a:ext cx="3375212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.backdrop{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position: relative;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z-index: 100;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100%;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(0,0,0,0.5);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FB356-51EF-4C79-8A77-29A91BA52FC9}"/>
              </a:ext>
            </a:extLst>
          </p:cNvPr>
          <p:cNvSpPr txBox="1"/>
          <p:nvPr/>
        </p:nvSpPr>
        <p:spPr>
          <a:xfrm>
            <a:off x="838200" y="5237024"/>
            <a:ext cx="4419600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body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font-family: 'Montserrat', sans-serif;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0;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100%;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1937A-996D-4823-8C09-F3BC0BE4EDD2}"/>
              </a:ext>
            </a:extLst>
          </p:cNvPr>
          <p:cNvSpPr txBox="1"/>
          <p:nvPr/>
        </p:nvSpPr>
        <p:spPr>
          <a:xfrm>
            <a:off x="5504328" y="5247105"/>
            <a:ext cx="1918448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html{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100%;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56B94D-2899-4B1B-872D-8D553AC3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50" y="2590799"/>
            <a:ext cx="5825147" cy="256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8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7A00-C9A4-4B57-99D2-BA4AA6A6F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the working of 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CAA9E-372F-4459-8211-020C83B27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Change the position value from relative to absolute</a:t>
            </a:r>
          </a:p>
          <a:p>
            <a:r>
              <a:rPr lang="en-IN" dirty="0"/>
              <a:t>Remove hight : 100% from body and 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6D674-1DD1-4610-9502-9BB551D9AEB3}"/>
              </a:ext>
            </a:extLst>
          </p:cNvPr>
          <p:cNvSpPr txBox="1"/>
          <p:nvPr/>
        </p:nvSpPr>
        <p:spPr>
          <a:xfrm>
            <a:off x="838200" y="3179796"/>
            <a:ext cx="3375212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.backdrop{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position: absolute;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z-index: 100;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100%;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(0,0,0,0.5);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01C5E8-6AAD-4F22-9CFB-4BD19CED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224" y="3179796"/>
            <a:ext cx="5972237" cy="33641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233562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2ADC-55A6-41B4-A53D-BDEA3ED26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the working of 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0F9C1-DDC6-413A-A272-1358465B3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Change the position value from absolute to fixed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911DB-92D8-4459-93B2-215C32DBC944}"/>
              </a:ext>
            </a:extLst>
          </p:cNvPr>
          <p:cNvSpPr txBox="1"/>
          <p:nvPr/>
        </p:nvSpPr>
        <p:spPr>
          <a:xfrm>
            <a:off x="838200" y="2451372"/>
            <a:ext cx="337521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.backdrop{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position: fixed;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z-index: 100;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100%;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(0,0,0,0.5);</a:t>
            </a:r>
          </a:p>
          <a:p>
            <a:r>
              <a:rPr lang="en-US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 top: 0;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left: 0;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ED523-A359-4AF1-A56D-B09D90A6B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005" y="2451373"/>
            <a:ext cx="6949200" cy="4406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33F09D-F939-4A16-ACE1-8E549F7BAD27}"/>
              </a:ext>
            </a:extLst>
          </p:cNvPr>
          <p:cNvSpPr txBox="1"/>
          <p:nvPr/>
        </p:nvSpPr>
        <p:spPr>
          <a:xfrm>
            <a:off x="838200" y="4611231"/>
            <a:ext cx="3375212" cy="22467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.backdrop{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position: fixed;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z-index: 100;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100%;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(0,0,0,0.5);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top: 0;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left: 0;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none;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13073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15A47-24DD-4893-9BC1-5E445547E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with 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D6C31-97BC-4326-88D7-BD5A24F30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Our web page font dose not change when we change the font size in browser.</a:t>
            </a:r>
          </a:p>
          <a:p>
            <a:r>
              <a:rPr lang="en-IN" dirty="0"/>
              <a:t>If you want to provide this facility to use implement rem(root element) font size. </a:t>
            </a:r>
          </a:p>
        </p:txBody>
      </p:sp>
    </p:spTree>
    <p:extLst>
      <p:ext uri="{BB962C8B-B14F-4D97-AF65-F5344CB8AC3E}">
        <p14:creationId xmlns:p14="http://schemas.microsoft.com/office/powerpoint/2010/main" val="3905431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8AD78-F569-4149-AD88-BC09E14E2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with rem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800F1-B5A0-4426-8E02-4595C776C70A}"/>
              </a:ext>
            </a:extLst>
          </p:cNvPr>
          <p:cNvSpPr txBox="1"/>
          <p:nvPr/>
        </p:nvSpPr>
        <p:spPr>
          <a:xfrm>
            <a:off x="838200" y="1806859"/>
            <a:ext cx="2716306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.testimonial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font-size: 1.2rem;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margin: 48px 0;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80A1F-E83F-4590-A794-198A8988384B}"/>
              </a:ext>
            </a:extLst>
          </p:cNvPr>
          <p:cNvSpPr txBox="1"/>
          <p:nvPr/>
        </p:nvSpPr>
        <p:spPr>
          <a:xfrm>
            <a:off x="838200" y="2995135"/>
            <a:ext cx="2716306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testimonial__name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margin: 3px;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color: #ff5454; 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font-size: 2rem;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05F07-5DE4-4DEA-972D-35398737FB5C}"/>
              </a:ext>
            </a:extLst>
          </p:cNvPr>
          <p:cNvSpPr txBox="1"/>
          <p:nvPr/>
        </p:nvSpPr>
        <p:spPr>
          <a:xfrm>
            <a:off x="838200" y="4398855"/>
            <a:ext cx="2716306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testimonial__subtitle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margin: 0;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font-size: 1.1rem;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color: #ccc;</a:t>
            </a:r>
          </a:p>
          <a:p>
            <a:b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9014FA-3584-4FC8-98AC-D066C488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974" y="1806859"/>
            <a:ext cx="6650744" cy="38952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003039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EA3F7-3857-4B2E-9F29-55612A99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with rem :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9EA73-9417-4CB3-8BCB-6CB63284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8378"/>
            <a:ext cx="10515600" cy="4351338"/>
          </a:xfrm>
        </p:spPr>
        <p:txBody>
          <a:bodyPr/>
          <a:lstStyle/>
          <a:p>
            <a:r>
              <a:rPr lang="en-IN" dirty="0"/>
              <a:t>Apply the rem unit on margin and padding to all </a:t>
            </a:r>
            <a:r>
              <a:rPr lang="en-IN" dirty="0" err="1"/>
              <a:t>css</a:t>
            </a:r>
            <a:r>
              <a:rPr lang="en-IN" dirty="0"/>
              <a:t> files.</a:t>
            </a:r>
          </a:p>
        </p:txBody>
      </p:sp>
    </p:spTree>
    <p:extLst>
      <p:ext uri="{BB962C8B-B14F-4D97-AF65-F5344CB8AC3E}">
        <p14:creationId xmlns:p14="http://schemas.microsoft.com/office/powerpoint/2010/main" val="40247315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FB50-336A-465F-A121-528EDE89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The Viewport </a:t>
            </a:r>
            <a:r>
              <a:rPr lang="en-IN" dirty="0" err="1"/>
              <a:t>vw</a:t>
            </a:r>
            <a:r>
              <a:rPr lang="en-IN" dirty="0"/>
              <a:t> and </a:t>
            </a:r>
            <a:r>
              <a:rPr lang="en-IN" dirty="0" err="1"/>
              <a:t>vh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F2250-7669-4075-8656-3F5CC44CC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Apply </a:t>
            </a:r>
            <a:r>
              <a:rPr lang="en-IN" dirty="0" err="1"/>
              <a:t>vw</a:t>
            </a:r>
            <a:r>
              <a:rPr lang="en-IN" dirty="0"/>
              <a:t> and </a:t>
            </a:r>
            <a:r>
              <a:rPr lang="en-IN" dirty="0" err="1"/>
              <a:t>vh</a:t>
            </a:r>
            <a:r>
              <a:rPr lang="en-IN" dirty="0"/>
              <a:t> units on our backdrop by removing display: none.</a:t>
            </a:r>
          </a:p>
          <a:p>
            <a:r>
              <a:rPr lang="en-IN" dirty="0"/>
              <a:t>Apply </a:t>
            </a:r>
            <a:r>
              <a:rPr lang="en-IN" dirty="0" err="1"/>
              <a:t>vw</a:t>
            </a:r>
            <a:r>
              <a:rPr lang="en-IN" dirty="0"/>
              <a:t> and </a:t>
            </a:r>
            <a:r>
              <a:rPr lang="en-IN" dirty="0" err="1"/>
              <a:t>vh</a:t>
            </a:r>
            <a:r>
              <a:rPr lang="en-IN" dirty="0"/>
              <a:t> units on our background image of packages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3092F-1AE4-45C8-A2F2-CA4C46D91C24}"/>
              </a:ext>
            </a:extLst>
          </p:cNvPr>
          <p:cNvSpPr txBox="1"/>
          <p:nvPr/>
        </p:nvSpPr>
        <p:spPr>
          <a:xfrm>
            <a:off x="838200" y="3200348"/>
            <a:ext cx="3343835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.backdrop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position: fixed;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/* display: none; */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top: 0;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left: 0;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z-index: 100;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/* width: 100%; */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/* height: 100%; */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100vw;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100vh;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(0,0,0,0.5);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566C4-DE96-4A24-92F1-612268B15359}"/>
              </a:ext>
            </a:extLst>
          </p:cNvPr>
          <p:cNvSpPr txBox="1"/>
          <p:nvPr/>
        </p:nvSpPr>
        <p:spPr>
          <a:xfrm>
            <a:off x="4666128" y="3200348"/>
            <a:ext cx="6925236" cy="1815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.background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("../images/plans-background.jpg")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/cover;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filter: grayscale(40%);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100vw;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100vh;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position: fixed;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z-index: -1;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07785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081304-6BC9-496C-9B79-D4C60C3676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CSS and JavaScript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83955E7-7C70-454C-A131-8F88B84971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Sometimes, content needs to change after the page was loaded</a:t>
            </a:r>
          </a:p>
        </p:txBody>
      </p:sp>
    </p:spTree>
    <p:extLst>
      <p:ext uri="{BB962C8B-B14F-4D97-AF65-F5344CB8AC3E}">
        <p14:creationId xmlns:p14="http://schemas.microsoft.com/office/powerpoint/2010/main" val="26939594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9ABC-A106-48FE-AB20-19D07028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C437-60F7-45EC-A26F-44515E0C9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Manipulating Styles via JavaScript</a:t>
            </a:r>
          </a:p>
          <a:p>
            <a:r>
              <a:rPr lang="en-IN" dirty="0"/>
              <a:t>Adding &amp; Removing CSS Classes using JavaScript</a:t>
            </a:r>
          </a:p>
        </p:txBody>
      </p:sp>
    </p:spTree>
    <p:extLst>
      <p:ext uri="{BB962C8B-B14F-4D97-AF65-F5344CB8AC3E}">
        <p14:creationId xmlns:p14="http://schemas.microsoft.com/office/powerpoint/2010/main" val="15019858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B160-8704-4950-8274-E1068A78F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a Modal HTM &amp; CSS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FE1AC-4C8E-4A29-AEE2-314DD09F9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Import the modal html and CSS code , import in home page(index.html) after backdrop div and main.css(at the end) file.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4B27A-4904-4161-978B-CB1D2F230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252" y="3227294"/>
            <a:ext cx="5517530" cy="363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86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193D-87FD-4FB6-B24E-A6705B1F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Package page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79B2A-9454-4070-A53A-456A2F9FE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and apply float effect </a:t>
            </a:r>
          </a:p>
          <a:p>
            <a:r>
              <a:rPr lang="en-US" dirty="0"/>
              <a:t>Apply the float : right property to the free package.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4E265-3DB0-4AEA-AD9F-41FAB85B0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72507"/>
            <a:ext cx="5287362" cy="38854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547272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F5C0D-04F9-4079-B6E6-872565B16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Selecting &amp; Manipulating Style with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7DA8C-28D3-4849-9261-48FF3180E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new JavaScript file as shared.js and import script tag in index.html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CBDC0-8A60-4103-AA7E-9A8EE90695EF}"/>
              </a:ext>
            </a:extLst>
          </p:cNvPr>
          <p:cNvSpPr txBox="1"/>
          <p:nvPr/>
        </p:nvSpPr>
        <p:spPr>
          <a:xfrm>
            <a:off x="838200" y="2887682"/>
            <a:ext cx="10035988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var backdrop =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('.backdrop');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var modal =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('.modal')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var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modalNoButton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('.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modal__action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--negative');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var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selectPlanButtons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document.querySelectorAll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('.plan button');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for(var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=0;i&lt;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selectPlanButtons.length;i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selectPlanButtons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click',function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modal.style.display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= 'block';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backdrop.style.display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= 'block';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backdrop.addEventListener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('click',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closeModal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modalNoButton.addEventListener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('click',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closeModal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function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closeModal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backdrop.style.display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= 'none';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modal.style.display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= 'none';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01089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8CDB5-DC9A-498C-AE96-90DED3A2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ysClr val="windowText" lastClr="000000"/>
                </a:solidFill>
              </a:rPr>
              <a:t>Add a Side Navigation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852F-C5C4-4F8A-9A5B-7234C606E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ysClr val="windowText" lastClr="000000"/>
                </a:solidFill>
              </a:rPr>
              <a:t>Add Shared HTML code in index.html file (between end of header and start of main tag)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FE56BD-DCBA-472C-96B6-B553AD51DD97}"/>
              </a:ext>
            </a:extLst>
          </p:cNvPr>
          <p:cNvSpPr txBox="1"/>
          <p:nvPr/>
        </p:nvSpPr>
        <p:spPr>
          <a:xfrm>
            <a:off x="838200" y="2875856"/>
            <a:ext cx="6980339" cy="33239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dirty="0">
                <a:ln w="0">
                  <a:noFill/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 </a:t>
            </a:r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&lt;/header&gt;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    &lt;nav class="mobile-nav"&gt;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        &lt;ul class="mobile-</a:t>
            </a:r>
            <a:r>
              <a:rPr lang="en-IN" sz="1400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nav__items</a:t>
            </a:r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            &lt;li class="mobile-</a:t>
            </a:r>
            <a:r>
              <a:rPr lang="en-IN" sz="1400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nav__item</a:t>
            </a:r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                &lt;a </a:t>
            </a:r>
            <a:r>
              <a:rPr lang="en-IN" sz="1400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href</a:t>
            </a:r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="packages/index.html"&gt;Packages&lt;/a&gt;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            &lt;/li&gt;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            &lt;li class="mobile-</a:t>
            </a:r>
            <a:r>
              <a:rPr lang="en-IN" sz="1400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nav__item</a:t>
            </a:r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                &lt;a </a:t>
            </a:r>
            <a:r>
              <a:rPr lang="en-IN" sz="1400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href</a:t>
            </a:r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="customers/index.html"&gt;Customers&lt;/a&gt;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            &lt;/li&gt;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            &lt;li class="mobile-</a:t>
            </a:r>
            <a:r>
              <a:rPr lang="en-IN" sz="1400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nav__item</a:t>
            </a:r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 mobile-</a:t>
            </a:r>
            <a:r>
              <a:rPr lang="en-IN" sz="1400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nav__item</a:t>
            </a:r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--</a:t>
            </a:r>
            <a:r>
              <a:rPr lang="en-IN" sz="1400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cta</a:t>
            </a:r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                &lt;a </a:t>
            </a:r>
            <a:r>
              <a:rPr lang="en-IN" sz="1400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href</a:t>
            </a:r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="start-hosting/index.html"&gt;Start Hosting&lt;/a&gt;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            &lt;/li&gt;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        &lt;/ul&gt;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    &lt;/nav&gt;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    &lt;main&gt;</a:t>
            </a:r>
          </a:p>
        </p:txBody>
      </p:sp>
    </p:spTree>
    <p:extLst>
      <p:ext uri="{BB962C8B-B14F-4D97-AF65-F5344CB8AC3E}">
        <p14:creationId xmlns:p14="http://schemas.microsoft.com/office/powerpoint/2010/main" val="5988070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36CD-ABB5-4618-8AE5-20318C0B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ysClr val="windowText" lastClr="000000"/>
                </a:solidFill>
              </a:rPr>
              <a:t>Add a Side Navigation Bar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1130F-C1B1-44ED-B20B-01FD29022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Shared CSS Code in shared.css file(before buttons class declaration). 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0DCB3-BCB0-4C97-B59E-61B9C7E24C66}"/>
              </a:ext>
            </a:extLst>
          </p:cNvPr>
          <p:cNvSpPr txBox="1"/>
          <p:nvPr/>
        </p:nvSpPr>
        <p:spPr>
          <a:xfrm>
            <a:off x="838200" y="2631614"/>
            <a:ext cx="2609675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.mobile-nav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display: none;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position: fixed;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z-index: 101;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top: 0;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left: 0;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background: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width: 80%;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height: 100vh;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.mobile-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nav__items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width: 90%;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height: 100%;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list-style: none;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margin: 10% auto;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padding: 0;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text-align: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58BCEF-B3E9-437F-9D83-02E6F075C127}"/>
              </a:ext>
            </a:extLst>
          </p:cNvPr>
          <p:cNvSpPr txBox="1"/>
          <p:nvPr/>
        </p:nvSpPr>
        <p:spPr>
          <a:xfrm>
            <a:off x="3844255" y="2631614"/>
            <a:ext cx="2609675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.mobile-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margin: 1rem 0;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.mobile-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font-size: 1.5rem;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77695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0B3C2-E753-4103-A7F2-D68C9B81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a Side Navigation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10FAB-0E8A-4113-8029-83C72B972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Set modal display : none and backdrop display: none</a:t>
            </a:r>
          </a:p>
          <a:p>
            <a:r>
              <a:rPr lang="en-IN" dirty="0"/>
              <a:t>Additional change below CSS property of shared.css file.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2D3C6-0D55-4623-8F3B-6E42C7A560A3}"/>
              </a:ext>
            </a:extLst>
          </p:cNvPr>
          <p:cNvSpPr txBox="1"/>
          <p:nvPr/>
        </p:nvSpPr>
        <p:spPr>
          <a:xfrm>
            <a:off x="838200" y="2924326"/>
            <a:ext cx="2770094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a,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.mobile-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text-decoration: none;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#0e4f1f;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font-weight: bold;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0.2rem 0;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51BBE7-E2F0-4FA4-A733-A107CF2D23DC}"/>
              </a:ext>
            </a:extLst>
          </p:cNvPr>
          <p:cNvSpPr txBox="1"/>
          <p:nvPr/>
        </p:nvSpPr>
        <p:spPr>
          <a:xfrm>
            <a:off x="838200" y="4676993"/>
            <a:ext cx="2770094" cy="1815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cta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a,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.mobile-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cta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#ff1b68;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0.5rem 1rem;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border-radius: 8px;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15617-D8E7-419E-8752-3E024CD66CEA}"/>
              </a:ext>
            </a:extLst>
          </p:cNvPr>
          <p:cNvSpPr txBox="1"/>
          <p:nvPr/>
        </p:nvSpPr>
        <p:spPr>
          <a:xfrm>
            <a:off x="3944470" y="2924326"/>
            <a:ext cx="3567953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cta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a:hover,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cta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a:active,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.mobile-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nave__item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cta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a:hover,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.mobile-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nave__item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cta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a:active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#ff1b68;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border: none;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B3C70D-3FD5-47FC-BD2A-FBA90F5CB752}"/>
              </a:ext>
            </a:extLst>
          </p:cNvPr>
          <p:cNvSpPr/>
          <p:nvPr/>
        </p:nvSpPr>
        <p:spPr>
          <a:xfrm>
            <a:off x="838200" y="3151188"/>
            <a:ext cx="1976718" cy="2778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1BB33-B762-4F87-BF0E-EE2B734B3D82}"/>
              </a:ext>
            </a:extLst>
          </p:cNvPr>
          <p:cNvSpPr/>
          <p:nvPr/>
        </p:nvSpPr>
        <p:spPr>
          <a:xfrm>
            <a:off x="3998260" y="3402105"/>
            <a:ext cx="3263154" cy="4078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49EA3F-68E8-45B9-9570-802359839D67}"/>
              </a:ext>
            </a:extLst>
          </p:cNvPr>
          <p:cNvSpPr/>
          <p:nvPr/>
        </p:nvSpPr>
        <p:spPr>
          <a:xfrm>
            <a:off x="856126" y="4933740"/>
            <a:ext cx="2550462" cy="2778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0420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664C-FFE9-4030-B167-8131F80E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a Side Navigation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35B26-8521-4256-9AAA-8616A57C7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88737"/>
            <a:ext cx="10515600" cy="4351338"/>
          </a:xfrm>
        </p:spPr>
        <p:txBody>
          <a:bodyPr/>
          <a:lstStyle/>
          <a:p>
            <a:r>
              <a:rPr lang="en-IN" dirty="0"/>
              <a:t>Set mobile-nav </a:t>
            </a:r>
            <a:r>
              <a:rPr lang="en-IN" dirty="0" err="1"/>
              <a:t>display:none</a:t>
            </a:r>
            <a:endParaRPr lang="en-IN" dirty="0"/>
          </a:p>
          <a:p>
            <a:r>
              <a:rPr lang="en-IN" dirty="0"/>
              <a:t>Add button code in index.html file.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F4CAD-A9CF-45FA-8CB6-978AF0D5A921}"/>
              </a:ext>
            </a:extLst>
          </p:cNvPr>
          <p:cNvSpPr txBox="1"/>
          <p:nvPr/>
        </p:nvSpPr>
        <p:spPr>
          <a:xfrm>
            <a:off x="838198" y="2823669"/>
            <a:ext cx="10018059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     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&lt;div&gt;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&lt;button class="toggle-button"&gt;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&lt;span class="toggle-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button__bar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"&gt;&lt;/span&gt;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&lt;span class="toggle-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button__bar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"&gt;&lt;/span&gt;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&lt;span class="toggle-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button__bar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"&gt;&lt;/span&gt;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&lt;/button&gt;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&lt;a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="index.html" class="main-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header__brand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="images/uhost-icon.png" alt="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uHost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- Your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favorite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hosting company"&gt;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&lt;/a&gt;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&lt;/div&gt;</a:t>
            </a:r>
          </a:p>
        </p:txBody>
      </p:sp>
    </p:spTree>
    <p:extLst>
      <p:ext uri="{BB962C8B-B14F-4D97-AF65-F5344CB8AC3E}">
        <p14:creationId xmlns:p14="http://schemas.microsoft.com/office/powerpoint/2010/main" val="3728388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9B8C7-ED07-44D1-A2FB-857C31E2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a Side Navigation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0A283-B7B6-4817-8C16-EFD3F211E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CSS design code in shared.css file above main-</a:t>
            </a:r>
            <a:r>
              <a:rPr lang="en-IN" dirty="0" err="1"/>
              <a:t>header_brand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4B85A-A40E-49D0-AF70-82FE9A925C57}"/>
              </a:ext>
            </a:extLst>
          </p:cNvPr>
          <p:cNvSpPr txBox="1"/>
          <p:nvPr/>
        </p:nvSpPr>
        <p:spPr>
          <a:xfrm>
            <a:off x="838200" y="2518298"/>
            <a:ext cx="3281082" cy="418576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.toggle-button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3rem;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transparent;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border: none;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cursor: pointer;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padding-top: 0;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padding-bottom: 0;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vertical-align: middle;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toggle-button:focus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outline: none;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.toggle-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button__bar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0.2rem;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black;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block;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0.6rem 0;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D1895-4816-44AB-910A-C0A9E721C789}"/>
              </a:ext>
            </a:extLst>
          </p:cNvPr>
          <p:cNvSpPr txBox="1"/>
          <p:nvPr/>
        </p:nvSpPr>
        <p:spPr>
          <a:xfrm>
            <a:off x="4303058" y="2518298"/>
            <a:ext cx="3182471" cy="22467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header__brand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#0e4f1f;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text-decoration: none;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font-weight: bold;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font-size: 1.5rem;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1.5rem;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/* width: 20px; */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inline-block;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vertical-align: middle;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CF543-0C4A-4508-86A3-75AF35AEEDF9}"/>
              </a:ext>
            </a:extLst>
          </p:cNvPr>
          <p:cNvSpPr txBox="1"/>
          <p:nvPr/>
        </p:nvSpPr>
        <p:spPr>
          <a:xfrm>
            <a:off x="4303058" y="5055516"/>
            <a:ext cx="3182471" cy="13849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.main-nav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inline-block;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text-align: right;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calc(100% - 120px);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vertical-align: middle;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B59AFD-218D-4B7B-97B9-BADBB0BD55D1}"/>
              </a:ext>
            </a:extLst>
          </p:cNvPr>
          <p:cNvSpPr/>
          <p:nvPr/>
        </p:nvSpPr>
        <p:spPr>
          <a:xfrm>
            <a:off x="4706471" y="4247510"/>
            <a:ext cx="2465294" cy="2809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D79604-9513-4D50-A377-7C3542E797EB}"/>
              </a:ext>
            </a:extLst>
          </p:cNvPr>
          <p:cNvSpPr/>
          <p:nvPr/>
        </p:nvSpPr>
        <p:spPr>
          <a:xfrm>
            <a:off x="4706471" y="5712153"/>
            <a:ext cx="2644588" cy="2809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6EA368-33EA-4F2F-A650-815DA7AB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037" y="2518298"/>
            <a:ext cx="4578963" cy="138499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5364629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8F8A-C5B4-4F5E-B120-29A66D13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a Side Navigation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EE278-14EE-4BB4-A0CA-B8C91842C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 and close the side menu on button click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439A22-D7AA-4D61-A267-5CF7E4FBFF3F}"/>
              </a:ext>
            </a:extLst>
          </p:cNvPr>
          <p:cNvSpPr txBox="1"/>
          <p:nvPr/>
        </p:nvSpPr>
        <p:spPr>
          <a:xfrm>
            <a:off x="838200" y="2422089"/>
            <a:ext cx="10335936" cy="31085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var backdrop =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(".backdrop");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var modal =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(".modal");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var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modalNoButton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(".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modal__action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--negative");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var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selectPlanButtons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document.querySelectorAll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(".plan button");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var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toggleButton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('.toggle-button');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var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mobileNav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('.mobile-nav');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console.dir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(backdrop);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for (var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= 0;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selectPlanButtons.length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selectPlanButtons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("click", function()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modal.style.display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= "block";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backdrop.style.display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= "block";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5927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8F8A-C5B4-4F5E-B120-29A66D13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a Side Navigation Bar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439A22-D7AA-4D61-A267-5CF7E4FBFF3F}"/>
              </a:ext>
            </a:extLst>
          </p:cNvPr>
          <p:cNvSpPr txBox="1"/>
          <p:nvPr/>
        </p:nvSpPr>
        <p:spPr>
          <a:xfrm>
            <a:off x="838200" y="2245921"/>
            <a:ext cx="10335936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backdrop.addEventListener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("click", function() 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mobileNav.style.display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= 'none';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closeModal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modalNoButton.addEventListener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("click", 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closeModal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closeModal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backdrop.style.display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= "none";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modal.style.display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= "none";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toggleButton.addEventListener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('click', function() 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mobileNav.style.display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= 'block';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backdrop.style.display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= 'block';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5604628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AA2A-1E53-44D9-998C-F68C87E3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a Side Navigation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76847-24D0-486F-9790-6D6B3AC1A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side navigation bar and hamburger menu to packages.html and customers.html pages.</a:t>
            </a:r>
          </a:p>
          <a:p>
            <a:r>
              <a:rPr lang="en-IN" dirty="0"/>
              <a:t>Don’t forget to add script tag at the end of each file.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7073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47AFC-848C-4938-B846-D14147FB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a Side Navigation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CF02-1AC5-490B-849F-CA3E98523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Import the updated JavaScript code.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FC40D-D293-4C0F-8543-C6350D910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9695"/>
            <a:ext cx="6147733" cy="34672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3583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F4DE-6675-41E5-BF76-C80AAEFF1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Package page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D5BEC-1533-48E6-9992-5155DE93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new div with class = </a:t>
            </a:r>
            <a:r>
              <a:rPr lang="en-US" dirty="0" err="1"/>
              <a:t>clearfix</a:t>
            </a:r>
            <a:r>
              <a:rPr lang="en-US" dirty="0"/>
              <a:t> below the free plan to avoid the free flow of the element.</a:t>
            </a:r>
          </a:p>
          <a:p>
            <a:r>
              <a:rPr lang="en-US" dirty="0"/>
              <a:t>In packages.css file add the rule as </a:t>
            </a:r>
            <a:r>
              <a:rPr lang="en-US" dirty="0" err="1"/>
              <a:t>clear:both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084B-33E8-4D95-A391-0DD0680B399A}"/>
              </a:ext>
            </a:extLst>
          </p:cNvPr>
          <p:cNvSpPr txBox="1"/>
          <p:nvPr/>
        </p:nvSpPr>
        <p:spPr>
          <a:xfrm>
            <a:off x="838200" y="3429000"/>
            <a:ext cx="3029125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effectLst/>
                <a:latin typeface="Consolas" panose="020B0609020204030204" pitchFamily="49" charset="0"/>
              </a:rPr>
              <a:t>&lt;div class="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clearfix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"&gt;&lt;/div&gt;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EDA8CE-9F79-4ECE-B7F4-21AE7345BAA3}"/>
              </a:ext>
            </a:extLst>
          </p:cNvPr>
          <p:cNvSpPr txBox="1"/>
          <p:nvPr/>
        </p:nvSpPr>
        <p:spPr>
          <a:xfrm>
            <a:off x="838200" y="4038526"/>
            <a:ext cx="179314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clearfix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clear: both;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75D01A-99F4-4B8C-AF59-A3472F07F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117" y="3429000"/>
            <a:ext cx="3826912" cy="34035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329745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2EC1-9E0B-4BAF-9B72-3CCF0BC9B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Responsive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948BE-E360-4E95-8471-84D3A76E4D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Let’s make our page look awesome on all devices</a:t>
            </a:r>
          </a:p>
        </p:txBody>
      </p:sp>
    </p:spTree>
    <p:extLst>
      <p:ext uri="{BB962C8B-B14F-4D97-AF65-F5344CB8AC3E}">
        <p14:creationId xmlns:p14="http://schemas.microsoft.com/office/powerpoint/2010/main" val="11428370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C1D0-BDAD-44B5-B6DF-8525FEAE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83CCE-DB4A-4671-B7C1-CC7B44E6A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Difference between Hardware vs Software Pixels</a:t>
            </a:r>
          </a:p>
          <a:p>
            <a:r>
              <a:rPr lang="en-IN" dirty="0"/>
              <a:t>Viewport &lt;meta&gt; tag in HTML</a:t>
            </a:r>
          </a:p>
          <a:p>
            <a:r>
              <a:rPr lang="en-IN" dirty="0"/>
              <a:t>Media Queries with @media</a:t>
            </a:r>
          </a:p>
        </p:txBody>
      </p:sp>
    </p:spTree>
    <p:extLst>
      <p:ext uri="{BB962C8B-B14F-4D97-AF65-F5344CB8AC3E}">
        <p14:creationId xmlns:p14="http://schemas.microsoft.com/office/powerpoint/2010/main" val="37924515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B1C81-72FA-4A50-A747-260803F7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Hardware Pixels vs Software Pixels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171BF-2574-4659-AD03-450530A8A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Browser dose not understand the difference between desktop device and mobile device.</a:t>
            </a:r>
          </a:p>
          <a:p>
            <a:pPr lvl="1"/>
            <a:r>
              <a:rPr lang="en-US" dirty="0"/>
              <a:t>open website in mobile simulator of development tools of chrome.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25623-201E-45D3-81BE-4B5F69B30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"/>
          <a:stretch/>
        </p:blipFill>
        <p:spPr>
          <a:xfrm>
            <a:off x="3884101" y="3129093"/>
            <a:ext cx="3683567" cy="35862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3907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5B5C3-E262-4312-8180-F1452C11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Hardware Pixels vs Software Pixels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C79F-D27C-4890-AE37-DE5206834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77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Compare the width currently applied on UI and actual width set.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884ED-406C-4F3E-9625-766F323C0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8845"/>
            <a:ext cx="4210638" cy="447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00EC5F-1BBC-4005-AD0A-90C00F58E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6742"/>
            <a:ext cx="4196485" cy="32488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5186AD-DE64-4943-9518-D8A3B61A77DA}"/>
              </a:ext>
            </a:extLst>
          </p:cNvPr>
          <p:cNvSpPr/>
          <p:nvPr/>
        </p:nvSpPr>
        <p:spPr>
          <a:xfrm>
            <a:off x="838200" y="6144936"/>
            <a:ext cx="2609675" cy="2306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FFF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021907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72B7-DCC6-4860-A3B4-5804F32C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Hardware Pixels vs Software Pixels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57024-FFFB-464F-8440-3F27EE8E4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for mobile phone website looks really too small.</a:t>
            </a:r>
          </a:p>
          <a:p>
            <a:r>
              <a:rPr lang="en-US" dirty="0"/>
              <a:t>It is because of the modern mobiles phones have really high pixel.</a:t>
            </a:r>
          </a:p>
          <a:p>
            <a:r>
              <a:rPr lang="en-US" dirty="0"/>
              <a:t>Traditional way of calculating pixels is not working with mobile.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36645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EAD96-B702-49D5-9007-E23E4EF6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Hardware Pixels vs Software Pixels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22A5C-BF92-47DE-B006-7AD5B5120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actual calculation of pixel conversion in mobile devices</a:t>
            </a:r>
            <a:r>
              <a:rPr lang="en-IN" dirty="0"/>
              <a:t>.</a:t>
            </a:r>
          </a:p>
          <a:p>
            <a:r>
              <a:rPr lang="en-IN" dirty="0"/>
              <a:t>Open </a:t>
            </a:r>
            <a:r>
              <a:rPr lang="en-IN" dirty="0">
                <a:hlinkClick r:id="rId2"/>
              </a:rPr>
              <a:t>https://www.mydevice.io/#compare-devices</a:t>
            </a:r>
            <a:r>
              <a:rPr lang="en-IN" dirty="0"/>
              <a:t> </a:t>
            </a: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51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0967-377D-4BD8-A4E2-FE23D9559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392"/>
            <a:ext cx="10515600" cy="1325563"/>
          </a:xfrm>
        </p:spPr>
        <p:txBody>
          <a:bodyPr/>
          <a:lstStyle/>
          <a:p>
            <a:r>
              <a:rPr lang="en-IN" dirty="0"/>
              <a:t>Understanding Hardware Pixels vs Software Pixels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18959-E1DC-4817-B9FD-D47C0B169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meta tag in head section of all html pages.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9EC03-7DC7-4DF4-9397-F65B21E47B7E}"/>
              </a:ext>
            </a:extLst>
          </p:cNvPr>
          <p:cNvSpPr txBox="1"/>
          <p:nvPr/>
        </p:nvSpPr>
        <p:spPr>
          <a:xfrm>
            <a:off x="838200" y="2637013"/>
            <a:ext cx="10515600" cy="246221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&lt;meta charset="UTF-8"&gt;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&lt;meta http-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="X-UA-Compatible" content="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ie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=edge"&gt;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&lt;meta name="viewport" content="width=device-width, initial-scale=1.0"&gt;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&lt;title&gt;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uHost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&lt;/title&gt;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&lt;link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="shortcut icon"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="favicon.png"&gt;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&lt;link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="https://fonts.googleapis.com/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css?family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=Anton"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="stylesheet"&gt;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&lt;link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="https://fonts.googleapis.com/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css?family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=Montserrat:400,700"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="stylesheet"&gt;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&lt;link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="stylesheet"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="shared.css"&gt;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&lt;link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="stylesheet"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="main.css"&gt;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2A82DC-3482-4C22-A25C-14772DC309FE}"/>
              </a:ext>
            </a:extLst>
          </p:cNvPr>
          <p:cNvSpPr/>
          <p:nvPr/>
        </p:nvSpPr>
        <p:spPr>
          <a:xfrm>
            <a:off x="1283516" y="3305262"/>
            <a:ext cx="7013196" cy="2600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162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132F4-5727-442D-9B02-6554EA7D5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Tools Do We Have ?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BC47E-16CA-4C71-B03E-31F99D5ED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97" y="2038981"/>
            <a:ext cx="689249" cy="689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45A563-4A3A-4894-97FA-1EEAFEDF1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891" y="2038980"/>
            <a:ext cx="689247" cy="6892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0BA00E-6086-4C3D-8D4A-DBA5D993CD2A}"/>
              </a:ext>
            </a:extLst>
          </p:cNvPr>
          <p:cNvSpPr/>
          <p:nvPr/>
        </p:nvSpPr>
        <p:spPr>
          <a:xfrm>
            <a:off x="838200" y="2892105"/>
            <a:ext cx="3549242" cy="536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Viewport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57AEB4-48EF-423B-96BB-0698F4E930BA}"/>
              </a:ext>
            </a:extLst>
          </p:cNvPr>
          <p:cNvSpPr/>
          <p:nvPr/>
        </p:nvSpPr>
        <p:spPr>
          <a:xfrm>
            <a:off x="7624893" y="2892105"/>
            <a:ext cx="3549242" cy="5368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Media Queries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86132-0552-48B0-9141-3C405A66A9BC}"/>
              </a:ext>
            </a:extLst>
          </p:cNvPr>
          <p:cNvSpPr/>
          <p:nvPr/>
        </p:nvSpPr>
        <p:spPr>
          <a:xfrm>
            <a:off x="838200" y="3805908"/>
            <a:ext cx="3549242" cy="5368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Adjust site to device viewport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113131-09AE-4A35-8FCD-E7B064F80D3B}"/>
              </a:ext>
            </a:extLst>
          </p:cNvPr>
          <p:cNvSpPr/>
          <p:nvPr/>
        </p:nvSpPr>
        <p:spPr>
          <a:xfrm>
            <a:off x="838200" y="4590282"/>
            <a:ext cx="3549242" cy="5368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design changes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E7C491-7295-4FF7-A617-432FFA444097}"/>
              </a:ext>
            </a:extLst>
          </p:cNvPr>
          <p:cNvSpPr/>
          <p:nvPr/>
        </p:nvSpPr>
        <p:spPr>
          <a:xfrm>
            <a:off x="7624893" y="3805908"/>
            <a:ext cx="3549242" cy="5368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 design depending on size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07664-909E-4D39-9F5E-C89EE702242D}"/>
              </a:ext>
            </a:extLst>
          </p:cNvPr>
          <p:cNvSpPr/>
          <p:nvPr/>
        </p:nvSpPr>
        <p:spPr>
          <a:xfrm>
            <a:off x="7624893" y="4590282"/>
            <a:ext cx="3549242" cy="5368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Design changes defined by us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651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06FC-48CF-4FC0-8D24-631F2FB2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Viewport Metatag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9F8BE-BFAB-49C6-A799-743E224FF3D6}"/>
              </a:ext>
            </a:extLst>
          </p:cNvPr>
          <p:cNvSpPr txBox="1"/>
          <p:nvPr/>
        </p:nvSpPr>
        <p:spPr>
          <a:xfrm>
            <a:off x="1446291" y="3244334"/>
            <a:ext cx="914324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&lt;meta name="viewport" content="width=device-width, initial-scale=1.0"&gt;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FA5248-1B60-4768-A4F2-BBE8DF0B78AD}"/>
              </a:ext>
            </a:extLst>
          </p:cNvPr>
          <p:cNvSpPr/>
          <p:nvPr/>
        </p:nvSpPr>
        <p:spPr>
          <a:xfrm>
            <a:off x="4264182" y="3244334"/>
            <a:ext cx="3431264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3103C4-5856-49DA-A5B2-96D49A0464C7}"/>
              </a:ext>
            </a:extLst>
          </p:cNvPr>
          <p:cNvSpPr/>
          <p:nvPr/>
        </p:nvSpPr>
        <p:spPr>
          <a:xfrm>
            <a:off x="1464396" y="3246019"/>
            <a:ext cx="2741691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93A1B3-BF11-46E8-9E06-6BEF19F7735C}"/>
              </a:ext>
            </a:extLst>
          </p:cNvPr>
          <p:cNvSpPr/>
          <p:nvPr/>
        </p:nvSpPr>
        <p:spPr>
          <a:xfrm>
            <a:off x="7847845" y="3244334"/>
            <a:ext cx="2741691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EA30BB-5201-47F7-BB13-50B3B5ABBEB6}"/>
              </a:ext>
            </a:extLst>
          </p:cNvPr>
          <p:cNvSpPr txBox="1"/>
          <p:nvPr/>
        </p:nvSpPr>
        <p:spPr>
          <a:xfrm>
            <a:off x="2281473" y="2417276"/>
            <a:ext cx="4485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should target the viewport – current display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CA29A2-B762-48C6-9D24-0005F778AA61}"/>
              </a:ext>
            </a:extLst>
          </p:cNvPr>
          <p:cNvSpPr txBox="1"/>
          <p:nvPr/>
        </p:nvSpPr>
        <p:spPr>
          <a:xfrm>
            <a:off x="3138972" y="4155588"/>
            <a:ext cx="563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depending on device width - It should apply the pixel ratio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DAC78-CAFA-4389-8B99-82C4BC4E75CD}"/>
              </a:ext>
            </a:extLst>
          </p:cNvPr>
          <p:cNvSpPr txBox="1"/>
          <p:nvPr/>
        </p:nvSpPr>
        <p:spPr>
          <a:xfrm>
            <a:off x="8211493" y="2670772"/>
            <a:ext cx="322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 scale = 1 = (100% default)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161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2" grpId="0"/>
      <p:bldP spid="13" grpId="0"/>
      <p:bldP spid="1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13FD-AB24-40EC-8A59-B7E807AB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Our First Media Queries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57F62-77AE-48E6-BDA4-8C0159AB9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862"/>
            <a:ext cx="10515600" cy="4351338"/>
          </a:xfrm>
        </p:spPr>
        <p:txBody>
          <a:bodyPr/>
          <a:lstStyle/>
          <a:p>
            <a:r>
              <a:rPr lang="en-US" dirty="0"/>
              <a:t>Lets increase the font size of text of home screen when we increase the screen width greater than 640px.</a:t>
            </a:r>
          </a:p>
          <a:p>
            <a:r>
              <a:rPr lang="en-US" dirty="0"/>
              <a:t>Add media query below #product-overview h1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2437B-53EF-4A8A-896F-618E9C793026}"/>
              </a:ext>
            </a:extLst>
          </p:cNvPr>
          <p:cNvSpPr txBox="1"/>
          <p:nvPr/>
        </p:nvSpPr>
        <p:spPr>
          <a:xfrm>
            <a:off x="838200" y="5471424"/>
            <a:ext cx="2934049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@media (min-width: 40rem)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#product-overview h1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font-size: 3rem;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250C4-B83B-4BE7-8711-5D41EFDF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315" y="3562717"/>
            <a:ext cx="4985975" cy="32952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DCDE80-9BBD-49A1-BA9E-179A1690E42C}"/>
              </a:ext>
            </a:extLst>
          </p:cNvPr>
          <p:cNvSpPr txBox="1"/>
          <p:nvPr/>
        </p:nvSpPr>
        <p:spPr>
          <a:xfrm>
            <a:off x="849358" y="3300718"/>
            <a:ext cx="3831699" cy="1815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sz="1400" dirty="0"/>
              <a:t>#product-overview h1 {</a:t>
            </a:r>
          </a:p>
          <a:p>
            <a:r>
              <a:rPr lang="en-US" sz="1400" dirty="0"/>
              <a:t>  color: white;</a:t>
            </a:r>
          </a:p>
          <a:p>
            <a:r>
              <a:rPr lang="en-US" sz="1400" dirty="0"/>
              <a:t>  font-family: "Anton", sans-serif;</a:t>
            </a:r>
          </a:p>
          <a:p>
            <a:r>
              <a:rPr lang="en-US" sz="1400" dirty="0"/>
              <a:t>  position: absolute;</a:t>
            </a:r>
          </a:p>
          <a:p>
            <a:r>
              <a:rPr lang="en-US" sz="1400" dirty="0"/>
              <a:t>  bottom: 5%;</a:t>
            </a:r>
          </a:p>
          <a:p>
            <a:r>
              <a:rPr lang="en-US" sz="1400" dirty="0"/>
              <a:t>  left: 3%;</a:t>
            </a:r>
          </a:p>
          <a:p>
            <a:r>
              <a:rPr lang="en-US" sz="1400" dirty="0"/>
              <a:t>  font-size: 1.6rem;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645558-8AC9-475E-B88A-3D2BF2C1BC5E}"/>
              </a:ext>
            </a:extLst>
          </p:cNvPr>
          <p:cNvSpPr/>
          <p:nvPr/>
        </p:nvSpPr>
        <p:spPr>
          <a:xfrm>
            <a:off x="1048561" y="4643368"/>
            <a:ext cx="1912753" cy="24328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74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AF96-D11B-4685-80AF-E2EEB5A7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Package page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60EC1-F654-4F25-A938-655D7AF0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0792"/>
            <a:ext cx="10515600" cy="4351338"/>
          </a:xfrm>
        </p:spPr>
        <p:txBody>
          <a:bodyPr/>
          <a:lstStyle/>
          <a:p>
            <a:r>
              <a:rPr lang="en-US" dirty="0"/>
              <a:t>Fix the style</a:t>
            </a:r>
          </a:p>
          <a:p>
            <a:pPr lvl="1"/>
            <a:r>
              <a:rPr lang="en-US" dirty="0"/>
              <a:t>Apply border from left</a:t>
            </a:r>
          </a:p>
          <a:p>
            <a:pPr lvl="1"/>
            <a:r>
              <a:rPr lang="en-US" dirty="0"/>
              <a:t>Change the text align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DE4333-0DC1-4393-A48B-6B6FD0E0B76E}"/>
              </a:ext>
            </a:extLst>
          </p:cNvPr>
          <p:cNvSpPr txBox="1"/>
          <p:nvPr/>
        </p:nvSpPr>
        <p:spPr>
          <a:xfrm>
            <a:off x="838200" y="3226242"/>
            <a:ext cx="4326622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effectLst/>
                <a:latin typeface="Consolas" panose="020B0609020204030204" pitchFamily="49" charset="0"/>
              </a:rPr>
              <a:t>#free{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background: </a:t>
            </a:r>
            <a:r>
              <a:rPr lang="en-IN" sz="1400" b="0" dirty="0" err="1">
                <a:effectLst/>
                <a:latin typeface="Consolas" panose="020B0609020204030204" pitchFamily="49" charset="0"/>
              </a:rPr>
              <a:t>rgba</a:t>
            </a:r>
            <a:r>
              <a:rPr lang="en-IN" sz="1400" b="0" dirty="0">
                <a:effectLst/>
                <a:latin typeface="Consolas" panose="020B0609020204030204" pitchFamily="49" charset="0"/>
              </a:rPr>
              <a:t>(235, 252, 237, 0.95);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float: right;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border-right: none;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border-left: 4px solid #0e4f1f; 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    text-align: right;</a:t>
            </a:r>
          </a:p>
          <a:p>
            <a:r>
              <a:rPr lang="en-IN" sz="14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C3EC6-D27B-4257-8894-7C0DD20AE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247" y="1914475"/>
            <a:ext cx="5387944" cy="479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39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9A27-292D-47AC-94EA-48D4BE71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mobile First Design for our Plans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0BB75-0078-4EFF-A8DB-DA0E3DAEF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 the plans below each other of device width is less than 640 pixels.</a:t>
            </a:r>
          </a:p>
          <a:p>
            <a:pPr lvl="1"/>
            <a:r>
              <a:rPr lang="en-IN" dirty="0"/>
              <a:t>Remove the display : inline-block from plan class</a:t>
            </a:r>
          </a:p>
          <a:p>
            <a:pPr lvl="1"/>
            <a:r>
              <a:rPr lang="en-IN" dirty="0"/>
              <a:t>Set the width to 100% by removing width:30% to the plan class.</a:t>
            </a:r>
          </a:p>
          <a:p>
            <a:pPr lvl="1"/>
            <a:r>
              <a:rPr lang="en-IN" dirty="0"/>
              <a:t>Remove the margin from .</a:t>
            </a:r>
            <a:r>
              <a:rPr lang="en-IN" dirty="0" err="1"/>
              <a:t>plan_list</a:t>
            </a:r>
            <a:r>
              <a:rPr lang="en-IN" dirty="0"/>
              <a:t> and set width to 100%</a:t>
            </a:r>
          </a:p>
          <a:p>
            <a:pPr lvl="1"/>
            <a:r>
              <a:rPr lang="en-IN" dirty="0"/>
              <a:t>Remove the left and right margin from plan class.</a:t>
            </a:r>
          </a:p>
          <a:p>
            <a:pPr lvl="1"/>
            <a:r>
              <a:rPr lang="en-IN" dirty="0"/>
              <a:t>We do not require the vertical-align: middle.</a:t>
            </a:r>
          </a:p>
          <a:p>
            <a:pPr lvl="1"/>
            <a:r>
              <a:rPr lang="en-IN" dirty="0"/>
              <a:t>We do not require the class </a:t>
            </a:r>
            <a:r>
              <a:rPr lang="en-IN" dirty="0" err="1"/>
              <a:t>plan_list</a:t>
            </a:r>
            <a:r>
              <a:rPr lang="en-IN" dirty="0"/>
              <a:t> </a:t>
            </a:r>
          </a:p>
          <a:p>
            <a:pPr lvl="1"/>
            <a:r>
              <a:rPr lang="en-IN" dirty="0"/>
              <a:t>Remove the box-shadow from recommended plan</a:t>
            </a:r>
          </a:p>
        </p:txBody>
      </p:sp>
    </p:spTree>
    <p:extLst>
      <p:ext uri="{BB962C8B-B14F-4D97-AF65-F5344CB8AC3E}">
        <p14:creationId xmlns:p14="http://schemas.microsoft.com/office/powerpoint/2010/main" val="7467395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FFCF0-1919-4A41-BB6D-C4A8D9F6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mobile First Design for our Plans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4D4F0-3E8F-45AF-B7EB-8DFF47F1F812}"/>
              </a:ext>
            </a:extLst>
          </p:cNvPr>
          <p:cNvSpPr txBox="1"/>
          <p:nvPr/>
        </p:nvSpPr>
        <p:spPr>
          <a:xfrm>
            <a:off x="838200" y="1865064"/>
            <a:ext cx="3353499" cy="39703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/* 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plan__list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/* width: 80%;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margin: auto;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width: 100%;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text-align: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 */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.plan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background: #d5ffdc;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text-align: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padding: 1rem;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margin: 0.5rem 0;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/* display: block; */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/* width: 30%; */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width: 100%;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/* vertical-align: middle; */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264687-65B6-4A20-9C8F-8DE4EE260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571" y="1612291"/>
            <a:ext cx="3253961" cy="524570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941EE-3651-4170-97EE-BFC5980D0D6F}"/>
              </a:ext>
            </a:extLst>
          </p:cNvPr>
          <p:cNvSpPr txBox="1"/>
          <p:nvPr/>
        </p:nvSpPr>
        <p:spPr>
          <a:xfrm>
            <a:off x="4473430" y="1865064"/>
            <a:ext cx="3110218" cy="160043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.plan--highlighted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background: #19b84c;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/* box-       shadow: 2px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(0, 0, 0, 0.5); */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61805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D7DF2-4D43-4942-881B-B85D2D11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Desktop </a:t>
            </a:r>
            <a:r>
              <a:rPr lang="en-US" dirty="0" err="1"/>
              <a:t>VersionDesign</a:t>
            </a:r>
            <a:r>
              <a:rPr lang="en-US" dirty="0"/>
              <a:t> for our Plans – Using @Media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22586-EFCE-439A-812F-E111BBBEC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media query below the .</a:t>
            </a:r>
            <a:r>
              <a:rPr lang="en-US" dirty="0" err="1"/>
              <a:t>plan_feature</a:t>
            </a:r>
            <a:r>
              <a:rPr lang="en-US" dirty="0"/>
              <a:t> class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1E40-C1A3-4248-8B86-16FE5C611F2F}"/>
              </a:ext>
            </a:extLst>
          </p:cNvPr>
          <p:cNvSpPr txBox="1"/>
          <p:nvPr/>
        </p:nvSpPr>
        <p:spPr>
          <a:xfrm>
            <a:off x="838200" y="2522557"/>
            <a:ext cx="5257800" cy="39703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@media (min-width: 40rem){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plan__list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auto;  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text-align: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.plan{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30%;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inline-block;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vertical-align: middle;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min-width: 13rem;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max-width: 25rem;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.plan--highlighted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box-shadow: 2px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(0, 0, 0, 0.5);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CB46B-F77F-4B8C-B665-2272913B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646" y="2314762"/>
            <a:ext cx="4511496" cy="438590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4978003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28F8A-FDF8-4932-A13E-030D7E70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mobile First Design for Many Good Reasons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BFB9A-0BA6-4979-8CBA-76C524533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9427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6751</TotalTime>
  <Words>6881</Words>
  <Application>Microsoft Office PowerPoint</Application>
  <PresentationFormat>Widescreen</PresentationFormat>
  <Paragraphs>942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Calibri Light</vt:lpstr>
      <vt:lpstr>Consolas</vt:lpstr>
      <vt:lpstr>Office Theme</vt:lpstr>
      <vt:lpstr>New Page : Package Page</vt:lpstr>
      <vt:lpstr>New Page : Package Page</vt:lpstr>
      <vt:lpstr>New Page : Package Page</vt:lpstr>
      <vt:lpstr>Decorate Package page : Task</vt:lpstr>
      <vt:lpstr>Decorate Package page : Solution</vt:lpstr>
      <vt:lpstr>Decorate Package page</vt:lpstr>
      <vt:lpstr>Decorate Package page</vt:lpstr>
      <vt:lpstr>Decorate Package page</vt:lpstr>
      <vt:lpstr>Decorate Package page</vt:lpstr>
      <vt:lpstr>Decorate Package page : task</vt:lpstr>
      <vt:lpstr>Giving Final Touches</vt:lpstr>
      <vt:lpstr>Final Page 1</vt:lpstr>
      <vt:lpstr>Final Page 2</vt:lpstr>
      <vt:lpstr>Positioning</vt:lpstr>
      <vt:lpstr>Content</vt:lpstr>
      <vt:lpstr>What Positioning will improve our website - Goal</vt:lpstr>
      <vt:lpstr>What Positioning will improve our website - Goal</vt:lpstr>
      <vt:lpstr>Understanding Positioning</vt:lpstr>
      <vt:lpstr>Understanding Positioning</vt:lpstr>
      <vt:lpstr>Positioning Example – Startup project</vt:lpstr>
      <vt:lpstr>Positioning Example – Startup project</vt:lpstr>
      <vt:lpstr>Positioning Example – Startup project</vt:lpstr>
      <vt:lpstr>Applying positioning property : fixed</vt:lpstr>
      <vt:lpstr>Applying positioning property : top, bottom etc</vt:lpstr>
      <vt:lpstr>Create Fixed Navigation Bar In Website</vt:lpstr>
      <vt:lpstr>Positioning </vt:lpstr>
      <vt:lpstr>Positioning </vt:lpstr>
      <vt:lpstr>Positioning </vt:lpstr>
      <vt:lpstr>Positioning </vt:lpstr>
      <vt:lpstr>Positioning </vt:lpstr>
      <vt:lpstr>Positioning</vt:lpstr>
      <vt:lpstr>Positioning</vt:lpstr>
      <vt:lpstr>Positioning</vt:lpstr>
      <vt:lpstr>Positioning</vt:lpstr>
      <vt:lpstr>Understanding Relative Positioning</vt:lpstr>
      <vt:lpstr>Understanding Relative Positioning</vt:lpstr>
      <vt:lpstr>Understanding Relative Positioning</vt:lpstr>
      <vt:lpstr>Understanding Relative Positioning</vt:lpstr>
      <vt:lpstr>Understanding Sticky Positioning</vt:lpstr>
      <vt:lpstr>Understanding Sticky Positioning</vt:lpstr>
      <vt:lpstr>Understanding the Stacking Context</vt:lpstr>
      <vt:lpstr>Understanding the Stacking Context</vt:lpstr>
      <vt:lpstr>Positioning : Task</vt:lpstr>
      <vt:lpstr>Positioning : Solution</vt:lpstr>
      <vt:lpstr>Backgrounds &amp; Images</vt:lpstr>
      <vt:lpstr>Content</vt:lpstr>
      <vt:lpstr>Understanding the background-size</vt:lpstr>
      <vt:lpstr>Understanding the background-size</vt:lpstr>
      <vt:lpstr>Understanding the background-position</vt:lpstr>
      <vt:lpstr>Understanding the background-position</vt:lpstr>
      <vt:lpstr>Styling Images</vt:lpstr>
      <vt:lpstr>Add Customers Page </vt:lpstr>
      <vt:lpstr>Working On Image Layout</vt:lpstr>
      <vt:lpstr>Working On Image Layout</vt:lpstr>
      <vt:lpstr>Working On Image Layout</vt:lpstr>
      <vt:lpstr>Understanding Sizes &amp; Units</vt:lpstr>
      <vt:lpstr>Pixels, Percentages &amp; More</vt:lpstr>
      <vt:lpstr>Understanding the working of %</vt:lpstr>
      <vt:lpstr>Understanding the working of %</vt:lpstr>
      <vt:lpstr>Understanding the working of %</vt:lpstr>
      <vt:lpstr>Understanding the working of %</vt:lpstr>
      <vt:lpstr>Understanding the working of %</vt:lpstr>
      <vt:lpstr>Working with rem</vt:lpstr>
      <vt:lpstr>Working with rem</vt:lpstr>
      <vt:lpstr>Working with rem : Task</vt:lpstr>
      <vt:lpstr>Understanding The Viewport vw and vh</vt:lpstr>
      <vt:lpstr>CSS and JavaScript</vt:lpstr>
      <vt:lpstr>Content</vt:lpstr>
      <vt:lpstr>Adding a Modal HTM &amp; CSS Code</vt:lpstr>
      <vt:lpstr>Selecting &amp; Manipulating Style with JavaScript</vt:lpstr>
      <vt:lpstr>Add a Side Navigation Bar</vt:lpstr>
      <vt:lpstr>Add a Side Navigation Bar</vt:lpstr>
      <vt:lpstr>Add a Side Navigation Bar</vt:lpstr>
      <vt:lpstr>Add a Side Navigation Bar</vt:lpstr>
      <vt:lpstr>Add a Side Navigation Bar</vt:lpstr>
      <vt:lpstr>Add a Side Navigation Bar</vt:lpstr>
      <vt:lpstr>Add a Side Navigation Bar</vt:lpstr>
      <vt:lpstr>Add a Side Navigation Bar</vt:lpstr>
      <vt:lpstr>Add a Side Navigation Bar</vt:lpstr>
      <vt:lpstr>Responsive Design</vt:lpstr>
      <vt:lpstr>Content</vt:lpstr>
      <vt:lpstr>Understanding Hardware Pixels vs Software Pixels</vt:lpstr>
      <vt:lpstr>Understanding Hardware Pixels vs Software Pixels</vt:lpstr>
      <vt:lpstr>Understanding Hardware Pixels vs Software Pixels</vt:lpstr>
      <vt:lpstr>Understanding Hardware Pixels vs Software Pixels</vt:lpstr>
      <vt:lpstr>Understanding Hardware Pixels vs Software Pixels</vt:lpstr>
      <vt:lpstr>Which Tools Do We Have ?</vt:lpstr>
      <vt:lpstr>Understanding Viewport Metatag</vt:lpstr>
      <vt:lpstr>Adding Our First Media Queries</vt:lpstr>
      <vt:lpstr>Creating the mobile First Design for our Plans</vt:lpstr>
      <vt:lpstr>Creating the mobile First Design for our Plans</vt:lpstr>
      <vt:lpstr>Creating the Desktop VersionDesign for our Plans – Using @Media</vt:lpstr>
      <vt:lpstr>Creating the mobile First Design for Many Good Reasons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</dc:title>
  <dc:creator>Vivek Gohil</dc:creator>
  <cp:lastModifiedBy>Vivek Gohil</cp:lastModifiedBy>
  <cp:revision>535</cp:revision>
  <dcterms:created xsi:type="dcterms:W3CDTF">2021-04-05T05:12:48Z</dcterms:created>
  <dcterms:modified xsi:type="dcterms:W3CDTF">2021-08-06T06:38:31Z</dcterms:modified>
</cp:coreProperties>
</file>